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17" r:id="rId2"/>
    <p:sldId id="331" r:id="rId3"/>
    <p:sldId id="330" r:id="rId4"/>
    <p:sldId id="347" r:id="rId5"/>
    <p:sldId id="349" r:id="rId6"/>
    <p:sldId id="368" r:id="rId7"/>
    <p:sldId id="348" r:id="rId8"/>
    <p:sldId id="354" r:id="rId9"/>
    <p:sldId id="353" r:id="rId10"/>
    <p:sldId id="351" r:id="rId11"/>
    <p:sldId id="367" r:id="rId12"/>
    <p:sldId id="355" r:id="rId13"/>
    <p:sldId id="357" r:id="rId14"/>
    <p:sldId id="369" r:id="rId15"/>
    <p:sldId id="352" r:id="rId16"/>
    <p:sldId id="334" r:id="rId17"/>
    <p:sldId id="320" r:id="rId18"/>
    <p:sldId id="322" r:id="rId19"/>
    <p:sldId id="321" r:id="rId20"/>
    <p:sldId id="313" r:id="rId21"/>
    <p:sldId id="325" r:id="rId22"/>
    <p:sldId id="338" r:id="rId23"/>
    <p:sldId id="344" r:id="rId24"/>
    <p:sldId id="345" r:id="rId25"/>
    <p:sldId id="342" r:id="rId26"/>
    <p:sldId id="359" r:id="rId27"/>
    <p:sldId id="366" r:id="rId28"/>
    <p:sldId id="327" r:id="rId29"/>
    <p:sldId id="365" r:id="rId30"/>
    <p:sldId id="358" r:id="rId31"/>
    <p:sldId id="335" r:id="rId32"/>
    <p:sldId id="328" r:id="rId33"/>
    <p:sldId id="314" r:id="rId34"/>
    <p:sldId id="258" r:id="rId35"/>
    <p:sldId id="257" r:id="rId36"/>
    <p:sldId id="259" r:id="rId37"/>
    <p:sldId id="336" r:id="rId38"/>
    <p:sldId id="337" r:id="rId39"/>
    <p:sldId id="262" r:id="rId40"/>
    <p:sldId id="263" r:id="rId41"/>
    <p:sldId id="343" r:id="rId42"/>
    <p:sldId id="362" r:id="rId43"/>
    <p:sldId id="364" r:id="rId44"/>
    <p:sldId id="37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B18FB2-F9E6-2B59-C326-B8F11C00B9CD}" name="하연지" initials="하" userId="S::2023025824@office.knu.ac.kr::cc4de0a7-2de6-463b-84ac-a390f62dd91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C522F"/>
    <a:srgbClr val="37C4D5"/>
    <a:srgbClr val="FFFFFF"/>
    <a:srgbClr val="7B5CEE"/>
    <a:srgbClr val="FFDD01"/>
    <a:srgbClr val="404040"/>
    <a:srgbClr val="4472C4"/>
    <a:srgbClr val="9E5FEB"/>
    <a:srgbClr val="8A3C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C522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DD-4494-A923-D97B7B56A280}"/>
              </c:ext>
            </c:extLst>
          </c:dPt>
          <c:dPt>
            <c:idx val="1"/>
            <c:bubble3D val="0"/>
            <c:spPr>
              <a:solidFill>
                <a:srgbClr val="37C4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9DD-4494-A923-D97B7B56A280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DD-4494-A923-D97B7B56A2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9C9-4652-A4D4-1EEB96BF2686}"/>
              </c:ext>
            </c:extLst>
          </c:dPt>
          <c:cat>
            <c:strRef>
              <c:f>Sheet1!$A$2:$A$5</c:f>
              <c:strCache>
                <c:ptCount val="3"/>
                <c:pt idx="0">
                  <c:v>낙상</c:v>
                </c:pt>
                <c:pt idx="1">
                  <c:v>물체와의 충돌</c:v>
                </c:pt>
                <c:pt idx="2">
                  <c:v>자동차, 자전거, 킥보드와의 충돌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11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DD-4494-A923-D97B7B56A2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FD845-DD4C-4E02-B3C7-A677445CBA16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93923-E36F-42E2-8216-93AE3E5B6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00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93923-E36F-42E2-8216-93AE3E5B64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7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93923-E36F-42E2-8216-93AE3E5B64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8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93923-E36F-42E2-8216-93AE3E5B641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4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93923-E36F-42E2-8216-93AE3E5B641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FA757-F9E2-48B2-AB0D-89DE628E0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3DCAC6-5119-4D3A-B971-5BCC00BA8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DA6DC-0C55-4131-AC91-C159F791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425366-81B2-4F7F-B156-0ABEC0D1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D2990-5CF9-42D0-801B-A82B4326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12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CA8C7-8A4C-4D5B-8373-84D7B2C4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2331FD-C827-47C0-AD81-447348CEB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E9703-3147-475F-91AC-716073DE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9058A-680C-43A2-BDE0-06CEE7408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B761D-250E-4911-89FA-D26EB401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9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48D4AD-3C62-4C58-A199-E5615DDAB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378F3F-33FD-4CD6-A24B-1EF371A1F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AB086-E5D8-4FC0-95B3-BB1C764D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A6863-8A24-48F5-9F84-F374B34CB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1734D-4D75-4A6B-9470-11CD3CA9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65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38806-592A-44B6-B922-908AD1CC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1A53F-8E2A-4EB6-A2DB-E6E720BE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305C9-8347-42D9-82E4-FBC50C60E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A52DC-FD78-4040-A624-88EED31D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B787F-841C-4FF1-B9E7-70F8882E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20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5ED20-524B-4008-9731-62D2DF55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31E07-0F27-4681-9DD1-972013D18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5BE06-2C18-4629-8392-8170248C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632E2-14FE-49E7-8BCC-2572B9E4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F5352C-411A-4F38-BD35-6C61873A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47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A106-6045-49C7-87EA-1F992DEE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279F8-AE5D-4075-80FD-9281490E9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D4CF5D-CD52-4628-BC83-42391C982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D1C315-478D-4486-B424-B4B3A9561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1E30AB-A28B-419E-A804-1E7B90D5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18EA0-99EA-4EC8-AEDC-093310F1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71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67061-EA60-47BB-81D6-69080BF0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A0AE82-80CB-4FBB-AE58-BEC1FE886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605CB8-2FBF-4A3C-BB51-A9D2426D9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687610-F278-4E2A-B726-84CC43926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AAB67-4969-4C20-B53A-1D8E8878F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50A845-4E9B-439F-AF51-9292750C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351F43-F877-464A-9549-8B27551F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D7183A-BB0A-4060-8214-08CB9935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9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97440-0AE7-4ABD-B142-3B9AD4FC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A0FC4-F408-4A14-84EB-FEEC4E27E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6A7517-2FDC-483F-80B5-DE08C428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807D65-F26D-4D75-9879-3D4A9A52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9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FC7E25-BDE0-45C6-A92F-8A868834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5F0A62-1FEE-4109-B8F8-73D23632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2CB9A0-0F31-4A47-B61A-AEFB589E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79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BD1DA-FFEF-4AED-84C0-328E0C44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8976FF-16B8-47C4-98EC-F4E026AD8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CB0197-5839-46E0-A819-9AE809118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6179A5-DD93-4DCC-AC83-5574518C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4D4CF-C4F4-4257-A0C0-59E9573A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9FC2EB-4508-4419-8DF3-14D22C71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19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90EA-8CDA-4890-818A-7E9DBCC9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39720-B939-4BCC-97E8-806D68467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94E938-CD3E-4FC7-9086-0A1D6DE26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D068C5-D58F-4326-9D33-82B774EB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A5F54-7819-4B60-AB64-B8DCD060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6B13B-4D96-484A-BE76-E8DA982B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59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9C57E6-74AE-493F-B62E-055852A3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FFD09A-63E2-4B6F-93F1-390E5F169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96DCAD-BEDA-4F8D-971C-B13BE5004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D0AB-D1CA-40C2-9B4F-74CD60769ED0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7518B-B1B8-41E2-B138-4725681DC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881F0-FB8E-44D5-9AA6-62083F2F6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BCB29-39BC-4392-930A-A07EA4CF9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52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7A92D5F-0536-581E-E959-3BDD12046AD3}"/>
              </a:ext>
            </a:extLst>
          </p:cNvPr>
          <p:cNvGrpSpPr/>
          <p:nvPr/>
        </p:nvGrpSpPr>
        <p:grpSpPr>
          <a:xfrm>
            <a:off x="2321746" y="1958833"/>
            <a:ext cx="7834604" cy="4194454"/>
            <a:chOff x="841310" y="1366519"/>
            <a:chExt cx="7834604" cy="41944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A5624D-F362-214A-3951-A5DCE07C7D53}"/>
                </a:ext>
              </a:extLst>
            </p:cNvPr>
            <p:cNvSpPr txBox="1"/>
            <p:nvPr/>
          </p:nvSpPr>
          <p:spPr>
            <a:xfrm>
              <a:off x="859972" y="1366519"/>
              <a:ext cx="781594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b="1" dirty="0"/>
                <a:t>공유 </a:t>
              </a:r>
              <a:r>
                <a:rPr lang="ko-KR" altLang="en-US" sz="2100" b="1" dirty="0">
                  <a:solidFill>
                    <a:srgbClr val="FC522F"/>
                  </a:solidFill>
                </a:rPr>
                <a:t>킥보드</a:t>
              </a:r>
              <a:r>
                <a:rPr lang="ko-KR" altLang="en-US" sz="2100" b="1" dirty="0"/>
                <a:t>를 위한</a:t>
              </a:r>
              <a:endParaRPr lang="en-US" altLang="ko-KR" sz="2100" b="1" dirty="0"/>
            </a:p>
            <a:p>
              <a:r>
                <a:rPr lang="ko-KR" altLang="en-US" sz="2100" b="1" dirty="0">
                  <a:solidFill>
                    <a:srgbClr val="FC522F"/>
                  </a:solidFill>
                </a:rPr>
                <a:t>헬멧</a:t>
              </a:r>
              <a:r>
                <a:rPr lang="ko-KR" altLang="en-US" sz="2100" b="1" dirty="0"/>
                <a:t> 대여 서비스</a:t>
              </a:r>
              <a:endParaRPr lang="en-US" altLang="ko-KR" sz="2100" b="1" dirty="0"/>
            </a:p>
            <a:p>
              <a:r>
                <a:rPr lang="en-US" altLang="ko-KR" sz="60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SAVETHE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7EB89A-76EB-BF18-7D86-0024515E4B2C}"/>
                </a:ext>
              </a:extLst>
            </p:cNvPr>
            <p:cNvSpPr txBox="1"/>
            <p:nvPr/>
          </p:nvSpPr>
          <p:spPr>
            <a:xfrm>
              <a:off x="841310" y="2637096"/>
              <a:ext cx="4478694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200" b="0" i="0" u="none" strike="noStrike" kern="1200" cap="none" spc="0" normalizeH="0" baseline="0" noProof="0" dirty="0">
                  <a:ln>
                    <a:noFill/>
                  </a:ln>
                  <a:solidFill>
                    <a:srgbClr val="FC522F"/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T</a:t>
              </a:r>
              <a:r>
                <a:rPr kumimoji="0" lang="en-US" altLang="ko-KR" sz="9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TUK</a:t>
              </a:r>
            </a:p>
            <a:p>
              <a:endParaRPr lang="ko-KR" altLang="en-US" sz="9200" dirty="0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D756184-5C3C-BC9D-51C6-F0B4AA3D0E7A}"/>
              </a:ext>
            </a:extLst>
          </p:cNvPr>
          <p:cNvSpPr/>
          <p:nvPr/>
        </p:nvSpPr>
        <p:spPr>
          <a:xfrm>
            <a:off x="7278434" y="938047"/>
            <a:ext cx="2698520" cy="4981905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6E64D-84CE-15FD-6514-CAC8D2DB63A4}"/>
              </a:ext>
            </a:extLst>
          </p:cNvPr>
          <p:cNvSpPr/>
          <p:nvPr/>
        </p:nvSpPr>
        <p:spPr>
          <a:xfrm>
            <a:off x="7383958" y="1044747"/>
            <a:ext cx="2486296" cy="4768506"/>
          </a:xfrm>
          <a:prstGeom prst="roundRect">
            <a:avLst/>
          </a:prstGeom>
          <a:solidFill>
            <a:srgbClr val="FC52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4AFD865-C083-1FEA-47AA-3C40BDBE7526}"/>
              </a:ext>
            </a:extLst>
          </p:cNvPr>
          <p:cNvSpPr/>
          <p:nvPr/>
        </p:nvSpPr>
        <p:spPr>
          <a:xfrm>
            <a:off x="8578636" y="1129811"/>
            <a:ext cx="130240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733D4F36-B6F6-11A3-EACD-2EDC1E812894}"/>
              </a:ext>
            </a:extLst>
          </p:cNvPr>
          <p:cNvSpPr/>
          <p:nvPr/>
        </p:nvSpPr>
        <p:spPr>
          <a:xfrm rot="5400000">
            <a:off x="9818158" y="2870781"/>
            <a:ext cx="424292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C168E34-DF19-457D-9FA4-DF09818DF7B9}"/>
              </a:ext>
            </a:extLst>
          </p:cNvPr>
          <p:cNvSpPr/>
          <p:nvPr/>
        </p:nvSpPr>
        <p:spPr>
          <a:xfrm rot="5400000">
            <a:off x="9602086" y="2035556"/>
            <a:ext cx="856435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8E81681-33EF-5F02-F193-FE497487B857}"/>
              </a:ext>
            </a:extLst>
          </p:cNvPr>
          <p:cNvSpPr/>
          <p:nvPr/>
        </p:nvSpPr>
        <p:spPr>
          <a:xfrm>
            <a:off x="7383958" y="5273753"/>
            <a:ext cx="2486296" cy="539500"/>
          </a:xfrm>
          <a:custGeom>
            <a:avLst/>
            <a:gdLst>
              <a:gd name="connsiteX0" fmla="*/ 0 w 2486296"/>
              <a:gd name="connsiteY0" fmla="*/ 0 h 539500"/>
              <a:gd name="connsiteX1" fmla="*/ 2486296 w 2486296"/>
              <a:gd name="connsiteY1" fmla="*/ 0 h 539500"/>
              <a:gd name="connsiteX2" fmla="*/ 2486296 w 2486296"/>
              <a:gd name="connsiteY2" fmla="*/ 125109 h 539500"/>
              <a:gd name="connsiteX3" fmla="*/ 2071905 w 2486296"/>
              <a:gd name="connsiteY3" fmla="*/ 539500 h 539500"/>
              <a:gd name="connsiteX4" fmla="*/ 414391 w 2486296"/>
              <a:gd name="connsiteY4" fmla="*/ 539500 h 539500"/>
              <a:gd name="connsiteX5" fmla="*/ 0 w 2486296"/>
              <a:gd name="connsiteY5" fmla="*/ 125109 h 53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296" h="539500">
                <a:moveTo>
                  <a:pt x="0" y="0"/>
                </a:moveTo>
                <a:lnTo>
                  <a:pt x="2486296" y="0"/>
                </a:lnTo>
                <a:lnTo>
                  <a:pt x="2486296" y="125109"/>
                </a:lnTo>
                <a:cubicBezTo>
                  <a:pt x="2486296" y="353971"/>
                  <a:pt x="2300767" y="539500"/>
                  <a:pt x="2071905" y="539500"/>
                </a:cubicBezTo>
                <a:lnTo>
                  <a:pt x="414391" y="539500"/>
                </a:lnTo>
                <a:cubicBezTo>
                  <a:pt x="185529" y="539500"/>
                  <a:pt x="0" y="353971"/>
                  <a:pt x="0" y="12510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981130E-0250-EE56-CCC0-0CF88F216919}"/>
              </a:ext>
            </a:extLst>
          </p:cNvPr>
          <p:cNvSpPr/>
          <p:nvPr/>
        </p:nvSpPr>
        <p:spPr>
          <a:xfrm>
            <a:off x="8574114" y="5457778"/>
            <a:ext cx="167419" cy="1714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751ADD-8169-0F23-14D1-B84483572561}"/>
              </a:ext>
            </a:extLst>
          </p:cNvPr>
          <p:cNvSpPr txBox="1"/>
          <p:nvPr/>
        </p:nvSpPr>
        <p:spPr>
          <a:xfrm>
            <a:off x="7592241" y="2486400"/>
            <a:ext cx="1755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대충</a:t>
            </a:r>
            <a:endParaRPr lang="en-US" altLang="ko-KR" sz="2400" b="1" dirty="0"/>
          </a:p>
          <a:p>
            <a:r>
              <a:rPr lang="ko-KR" altLang="en-US" sz="2400" b="1" dirty="0">
                <a:solidFill>
                  <a:schemeClr val="bg2"/>
                </a:solidFill>
              </a:rPr>
              <a:t>그럴싸</a:t>
            </a:r>
            <a:r>
              <a:rPr lang="ko-KR" altLang="en-US" sz="2400" b="1" dirty="0"/>
              <a:t>한</a:t>
            </a:r>
            <a:endParaRPr lang="en-US" altLang="ko-KR" sz="2400" b="1" dirty="0"/>
          </a:p>
          <a:p>
            <a:r>
              <a:rPr lang="en-US" altLang="ko-KR" sz="2400" b="1" dirty="0"/>
              <a:t>UI</a:t>
            </a:r>
          </a:p>
          <a:p>
            <a:r>
              <a:rPr lang="ko-KR" altLang="en-US" sz="2400" b="1" dirty="0"/>
              <a:t>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2BB08E-8BDA-4823-3F13-BC46693ACFD3}"/>
              </a:ext>
            </a:extLst>
          </p:cNvPr>
          <p:cNvSpPr txBox="1"/>
          <p:nvPr/>
        </p:nvSpPr>
        <p:spPr>
          <a:xfrm>
            <a:off x="9868872" y="6484520"/>
            <a:ext cx="447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8507E-0ED5-0A9B-2A39-FD4A2D9A4FE8}"/>
              </a:ext>
            </a:extLst>
          </p:cNvPr>
          <p:cNvSpPr txBox="1"/>
          <p:nvPr/>
        </p:nvSpPr>
        <p:spPr>
          <a:xfrm>
            <a:off x="4092296" y="4754436"/>
            <a:ext cx="431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/>
              <a:t>간편하게</a:t>
            </a:r>
            <a:r>
              <a:rPr lang="en-US" altLang="ko-KR" b="1" i="1" dirty="0"/>
              <a:t>, </a:t>
            </a:r>
            <a:r>
              <a:rPr lang="ko-KR" altLang="en-US" b="1" i="1" dirty="0"/>
              <a:t>깨끗하게</a:t>
            </a:r>
            <a:r>
              <a:rPr lang="en-US" altLang="ko-KR" b="1" i="1" dirty="0"/>
              <a:t>, </a:t>
            </a:r>
            <a:r>
              <a:rPr lang="ko-KR" altLang="en-US" b="1" i="1" dirty="0"/>
              <a:t>안전하게</a:t>
            </a:r>
            <a:endParaRPr lang="en-US" altLang="ko-KR" b="1" i="1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F10A4-825E-71F1-3177-9BA48CD2300F}"/>
              </a:ext>
            </a:extLst>
          </p:cNvPr>
          <p:cNvCxnSpPr/>
          <p:nvPr/>
        </p:nvCxnSpPr>
        <p:spPr>
          <a:xfrm>
            <a:off x="2447109" y="4691348"/>
            <a:ext cx="4353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41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31CD47-7FDD-E5A2-0B59-77035556A5EE}"/>
              </a:ext>
            </a:extLst>
          </p:cNvPr>
          <p:cNvSpPr/>
          <p:nvPr/>
        </p:nvSpPr>
        <p:spPr>
          <a:xfrm>
            <a:off x="1030134" y="1933832"/>
            <a:ext cx="10215040" cy="3941674"/>
          </a:xfrm>
          <a:prstGeom prst="roundRect">
            <a:avLst>
              <a:gd name="adj" fmla="val 27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28A00-78CF-4932-D2FE-4D491CDCB568}"/>
              </a:ext>
            </a:extLst>
          </p:cNvPr>
          <p:cNvSpPr txBox="1"/>
          <p:nvPr/>
        </p:nvSpPr>
        <p:spPr>
          <a:xfrm>
            <a:off x="501211" y="1310881"/>
            <a:ext cx="3796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소프트웨어 개발 심화 계획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7CDFCD-EF7D-2C2A-97F2-CE52A9DEC71C}"/>
              </a:ext>
            </a:extLst>
          </p:cNvPr>
          <p:cNvCxnSpPr>
            <a:cxnSpLocks/>
          </p:cNvCxnSpPr>
          <p:nvPr/>
        </p:nvCxnSpPr>
        <p:spPr>
          <a:xfrm>
            <a:off x="4003040" y="1488332"/>
            <a:ext cx="7154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8A8170-95AF-476F-252D-B2284228BCE0}"/>
              </a:ext>
            </a:extLst>
          </p:cNvPr>
          <p:cNvGrpSpPr/>
          <p:nvPr/>
        </p:nvGrpSpPr>
        <p:grpSpPr>
          <a:xfrm>
            <a:off x="3380363" y="2493922"/>
            <a:ext cx="7807231" cy="2970044"/>
            <a:chOff x="3171671" y="2601876"/>
            <a:chExt cx="7807231" cy="2970044"/>
          </a:xfrm>
        </p:grpSpPr>
        <p:pic>
          <p:nvPicPr>
            <p:cNvPr id="19" name="그림 1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900CD61-346E-ABC3-8DFC-33945EE2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839" y="3163240"/>
              <a:ext cx="362383" cy="362383"/>
            </a:xfrm>
            <a:prstGeom prst="rect">
              <a:avLst/>
            </a:prstGeom>
          </p:spPr>
        </p:pic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B87B772-DF1B-32A4-329A-16CBE8D0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1671" y="2601876"/>
              <a:ext cx="413017" cy="370728"/>
            </a:xfrm>
            <a:prstGeom prst="rect">
              <a:avLst/>
            </a:prstGeom>
          </p:spPr>
        </p:pic>
        <p:pic>
          <p:nvPicPr>
            <p:cNvPr id="22" name="그림 2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6E51B12-4D99-A784-B492-9A3F527D3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991" y="4214769"/>
              <a:ext cx="312697" cy="3126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5A0044-3722-B081-9528-73042540CCC4}"/>
                </a:ext>
              </a:extLst>
            </p:cNvPr>
            <p:cNvSpPr txBox="1"/>
            <p:nvPr/>
          </p:nvSpPr>
          <p:spPr>
            <a:xfrm>
              <a:off x="3832432" y="2601876"/>
              <a:ext cx="7146470" cy="2970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700" dirty="0"/>
                <a:t>안드로이드 SDK 사용해 개발</a:t>
              </a:r>
              <a:endParaRPr lang="en-US" altLang="ko-KR" sz="1700" dirty="0"/>
            </a:p>
            <a:p>
              <a:endParaRPr lang="ko-KR" altLang="en-US" sz="1700" dirty="0"/>
            </a:p>
            <a:p>
              <a:r>
                <a:rPr lang="ko-KR" altLang="en-US" sz="1700" dirty="0" err="1"/>
                <a:t>토스페이먼츠</a:t>
              </a:r>
              <a:r>
                <a:rPr lang="ko-KR" altLang="en-US" sz="1700" dirty="0"/>
                <a:t> API 사용을 위해 팀으로 가맹점 등록을 시행</a:t>
              </a:r>
              <a:endParaRPr lang="en-US" altLang="ko-KR" sz="1700" dirty="0"/>
            </a:p>
            <a:p>
              <a:endParaRPr lang="ko-KR" altLang="en-US" sz="1700" dirty="0"/>
            </a:p>
            <a:p>
              <a:r>
                <a:rPr lang="ko-KR" altLang="en-US" sz="1700" dirty="0"/>
                <a:t>네이버 지도 </a:t>
              </a:r>
              <a:r>
                <a:rPr lang="ko-KR" altLang="en-US" sz="1700" dirty="0" err="1"/>
                <a:t>API를</a:t>
              </a:r>
              <a:r>
                <a:rPr lang="ko-KR" altLang="en-US" sz="1700" dirty="0"/>
                <a:t> 사용하여 지도 기능 구현</a:t>
              </a:r>
              <a:endParaRPr lang="en-US" altLang="ko-KR" sz="1700" dirty="0"/>
            </a:p>
            <a:p>
              <a:endParaRPr lang="ko-KR" altLang="en-US" sz="1700" dirty="0"/>
            </a:p>
            <a:p>
              <a:r>
                <a:rPr lang="ko-KR" altLang="en-US" sz="1700" dirty="0"/>
                <a:t>로그인 정보 데이터를 </a:t>
              </a:r>
              <a:r>
                <a:rPr lang="ko-KR" altLang="en-US" sz="1700" dirty="0" err="1"/>
                <a:t>FIrebase를</a:t>
              </a:r>
              <a:r>
                <a:rPr lang="ko-KR" altLang="en-US" sz="1700" dirty="0"/>
                <a:t> 사용하여 저장</a:t>
              </a:r>
              <a:endParaRPr lang="en-US" altLang="ko-KR" sz="1700" dirty="0"/>
            </a:p>
            <a:p>
              <a:endParaRPr lang="en-US" altLang="ko-KR" sz="1700" dirty="0"/>
            </a:p>
            <a:p>
              <a:r>
                <a:rPr lang="ko-KR" altLang="en-US" sz="1700" dirty="0"/>
                <a:t>고객 정보 수용을 위한 카카오톡 채널 개설</a:t>
              </a:r>
              <a:endParaRPr lang="en-US" altLang="ko-KR" sz="1700" dirty="0"/>
            </a:p>
            <a:p>
              <a:endParaRPr lang="ko-KR" altLang="en-US" sz="1700" dirty="0"/>
            </a:p>
            <a:p>
              <a:r>
                <a:rPr lang="ko-KR" altLang="en-US" sz="1700" dirty="0"/>
                <a:t>나머지는 앱 프론트 설계로 대체</a:t>
              </a:r>
            </a:p>
          </p:txBody>
        </p:sp>
        <p:pic>
          <p:nvPicPr>
            <p:cNvPr id="33" name="그림 3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71144D5-F13A-3E85-EA12-BB044C491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631" y="3716260"/>
              <a:ext cx="307872" cy="307872"/>
            </a:xfrm>
            <a:prstGeom prst="rect">
              <a:avLst/>
            </a:prstGeom>
          </p:spPr>
        </p:pic>
        <p:pic>
          <p:nvPicPr>
            <p:cNvPr id="38" name="그림 3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6031F42-51A2-80F0-110F-1B04ACFA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631" y="4718102"/>
              <a:ext cx="312697" cy="312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065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31CD47-7FDD-E5A2-0B59-77035556A5EE}"/>
              </a:ext>
            </a:extLst>
          </p:cNvPr>
          <p:cNvSpPr/>
          <p:nvPr/>
        </p:nvSpPr>
        <p:spPr>
          <a:xfrm>
            <a:off x="1030134" y="1933832"/>
            <a:ext cx="10215040" cy="3941674"/>
          </a:xfrm>
          <a:prstGeom prst="roundRect">
            <a:avLst>
              <a:gd name="adj" fmla="val 27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28A00-78CF-4932-D2FE-4D491CDCB568}"/>
              </a:ext>
            </a:extLst>
          </p:cNvPr>
          <p:cNvSpPr txBox="1"/>
          <p:nvPr/>
        </p:nvSpPr>
        <p:spPr>
          <a:xfrm>
            <a:off x="501211" y="1310881"/>
            <a:ext cx="3796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소프트웨어 개발 심화 계획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7CDFCD-EF7D-2C2A-97F2-CE52A9DEC71C}"/>
              </a:ext>
            </a:extLst>
          </p:cNvPr>
          <p:cNvCxnSpPr>
            <a:cxnSpLocks/>
          </p:cNvCxnSpPr>
          <p:nvPr/>
        </p:nvCxnSpPr>
        <p:spPr>
          <a:xfrm>
            <a:off x="4003040" y="1488332"/>
            <a:ext cx="7154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A51563-3A0B-514A-721A-A2A6D0569DE7}"/>
              </a:ext>
            </a:extLst>
          </p:cNvPr>
          <p:cNvSpPr txBox="1"/>
          <p:nvPr/>
        </p:nvSpPr>
        <p:spPr>
          <a:xfrm>
            <a:off x="5765108" y="2248414"/>
            <a:ext cx="7146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⦁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r>
              <a:rPr lang="ko-KR" altLang="en-US" sz="1400" dirty="0"/>
              <a:t>안드로이드 </a:t>
            </a:r>
            <a:r>
              <a:rPr lang="ko-KR" altLang="en-US" sz="1400" dirty="0" err="1"/>
              <a:t>SDK를</a:t>
            </a:r>
            <a:r>
              <a:rPr lang="ko-KR" altLang="en-US" sz="1400" dirty="0"/>
              <a:t> 사용해 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48841C-4EA7-BA8E-0128-7069E35D1460}"/>
              </a:ext>
            </a:extLst>
          </p:cNvPr>
          <p:cNvSpPr txBox="1"/>
          <p:nvPr/>
        </p:nvSpPr>
        <p:spPr>
          <a:xfrm>
            <a:off x="5765108" y="2826548"/>
            <a:ext cx="7146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⦁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r>
              <a:rPr lang="ko-KR" altLang="en-US" sz="1400" b="1" dirty="0" err="1"/>
              <a:t>토스페이먼츠</a:t>
            </a:r>
            <a:r>
              <a:rPr lang="ko-KR" altLang="en-US" sz="1400" b="1" dirty="0"/>
              <a:t> API</a:t>
            </a:r>
            <a:r>
              <a:rPr lang="ko-KR" altLang="en-US" sz="1400" dirty="0"/>
              <a:t> 사용을 위해 팀으로 가맹점 등록을 시행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79F67B-16C0-2DE3-B12E-D735B814484C}"/>
              </a:ext>
            </a:extLst>
          </p:cNvPr>
          <p:cNvSpPr txBox="1"/>
          <p:nvPr/>
        </p:nvSpPr>
        <p:spPr>
          <a:xfrm>
            <a:off x="5765108" y="3404682"/>
            <a:ext cx="7146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⦁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r>
              <a:rPr lang="ko-KR" altLang="en-US" sz="1400" b="1" dirty="0"/>
              <a:t>지도 기능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b="1" dirty="0"/>
              <a:t>네이버 지도 </a:t>
            </a:r>
            <a:r>
              <a:rPr lang="ko-KR" altLang="en-US" sz="1400" b="1" dirty="0" err="1"/>
              <a:t>API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사용하여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F23EE-6307-C3EC-5391-0CF6E81136EE}"/>
              </a:ext>
            </a:extLst>
          </p:cNvPr>
          <p:cNvSpPr txBox="1"/>
          <p:nvPr/>
        </p:nvSpPr>
        <p:spPr>
          <a:xfrm>
            <a:off x="5765108" y="3982816"/>
            <a:ext cx="7146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⦁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r>
              <a:rPr lang="ko-KR" altLang="en-US" sz="1400" b="1" dirty="0"/>
              <a:t>로그인 정보 데이터 </a:t>
            </a:r>
            <a:r>
              <a:rPr lang="en-US" altLang="ko-KR" sz="1400" dirty="0"/>
              <a:t>: </a:t>
            </a:r>
            <a:r>
              <a:rPr lang="ko-KR" altLang="en-US" sz="1400" b="1" dirty="0" err="1"/>
              <a:t>F</a:t>
            </a:r>
            <a:r>
              <a:rPr lang="en-US" altLang="ko-KR" sz="1400" b="1" dirty="0" err="1"/>
              <a:t>i</a:t>
            </a:r>
            <a:r>
              <a:rPr lang="ko-KR" altLang="en-US" sz="1400" b="1" dirty="0" err="1"/>
              <a:t>rebase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사용하여 저장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89A701-27D5-8E10-606F-5F80B5BBEE4C}"/>
              </a:ext>
            </a:extLst>
          </p:cNvPr>
          <p:cNvSpPr txBox="1"/>
          <p:nvPr/>
        </p:nvSpPr>
        <p:spPr>
          <a:xfrm>
            <a:off x="5765108" y="5139085"/>
            <a:ext cx="7146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⦁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r>
              <a:rPr lang="ko-KR" altLang="en-US" sz="1400" dirty="0"/>
              <a:t>나머지는 앱 프론트 설계로 대체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AFA58-9658-2C61-128A-309B3C474C4D}"/>
              </a:ext>
            </a:extLst>
          </p:cNvPr>
          <p:cNvSpPr txBox="1"/>
          <p:nvPr/>
        </p:nvSpPr>
        <p:spPr>
          <a:xfrm>
            <a:off x="5765108" y="4560950"/>
            <a:ext cx="7146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⦁</a:t>
            </a: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r>
              <a:rPr lang="ko-KR" altLang="en-US" sz="1400" b="1" dirty="0"/>
              <a:t>고객 정보 수용</a:t>
            </a:r>
            <a:r>
              <a:rPr lang="ko-KR" altLang="en-US" sz="1400" dirty="0"/>
              <a:t>을 위한 </a:t>
            </a:r>
            <a:r>
              <a:rPr lang="ko-KR" altLang="en-US" sz="1400" b="1" dirty="0"/>
              <a:t>카카오톡 채널을 개설</a:t>
            </a:r>
            <a:endParaRPr lang="ko-KR" altLang="en-US" sz="1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6B661C-1E4A-0933-4A2A-BEA1A639F32C}"/>
              </a:ext>
            </a:extLst>
          </p:cNvPr>
          <p:cNvGrpSpPr/>
          <p:nvPr/>
        </p:nvGrpSpPr>
        <p:grpSpPr>
          <a:xfrm>
            <a:off x="2764877" y="2248096"/>
            <a:ext cx="1912849" cy="3397106"/>
            <a:chOff x="1982952" y="2111395"/>
            <a:chExt cx="3242190" cy="575793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7D75865-5D13-09E8-CB66-8C446987FD6B}"/>
                </a:ext>
              </a:extLst>
            </p:cNvPr>
            <p:cNvGrpSpPr/>
            <p:nvPr/>
          </p:nvGrpSpPr>
          <p:grpSpPr>
            <a:xfrm>
              <a:off x="1982952" y="2111395"/>
              <a:ext cx="3242190" cy="5757938"/>
              <a:chOff x="1570970" y="1792157"/>
              <a:chExt cx="2805220" cy="4981905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0A1202D0-77AD-902C-DDDD-EBB39B425D04}"/>
                  </a:ext>
                </a:extLst>
              </p:cNvPr>
              <p:cNvSpPr/>
              <p:nvPr/>
            </p:nvSpPr>
            <p:spPr>
              <a:xfrm>
                <a:off x="1570970" y="1792157"/>
                <a:ext cx="2698520" cy="4981905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FA47E485-6B26-A050-8570-36A645398BBC}"/>
                  </a:ext>
                </a:extLst>
              </p:cNvPr>
              <p:cNvSpPr/>
              <p:nvPr/>
            </p:nvSpPr>
            <p:spPr>
              <a:xfrm>
                <a:off x="1676494" y="1898857"/>
                <a:ext cx="2486296" cy="4768506"/>
              </a:xfrm>
              <a:prstGeom prst="roundRect">
                <a:avLst/>
              </a:prstGeom>
              <a:solidFill>
                <a:srgbClr val="FC522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7F816E0-9E91-A6FC-F789-18FBA37EE80F}"/>
                  </a:ext>
                </a:extLst>
              </p:cNvPr>
              <p:cNvSpPr/>
              <p:nvPr/>
            </p:nvSpPr>
            <p:spPr>
              <a:xfrm>
                <a:off x="2871172" y="1983921"/>
                <a:ext cx="130240" cy="13889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위쪽 모서리 17">
                <a:extLst>
                  <a:ext uri="{FF2B5EF4-FFF2-40B4-BE49-F238E27FC236}">
                    <a16:creationId xmlns:a16="http://schemas.microsoft.com/office/drawing/2014/main" id="{0F7D0028-63D6-502B-D2C8-A99427AD8924}"/>
                  </a:ext>
                </a:extLst>
              </p:cNvPr>
              <p:cNvSpPr/>
              <p:nvPr/>
            </p:nvSpPr>
            <p:spPr>
              <a:xfrm rot="5400000">
                <a:off x="4110694" y="3724891"/>
                <a:ext cx="424292" cy="106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8443E988-C72B-BDB4-4D5F-57FC8B364E1B}"/>
                  </a:ext>
                </a:extLst>
              </p:cNvPr>
              <p:cNvSpPr/>
              <p:nvPr/>
            </p:nvSpPr>
            <p:spPr>
              <a:xfrm rot="5400000">
                <a:off x="3894622" y="2889666"/>
                <a:ext cx="856435" cy="1067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6C79AC2F-E192-AC64-2089-BB28BAF32CC5}"/>
                  </a:ext>
                </a:extLst>
              </p:cNvPr>
              <p:cNvSpPr/>
              <p:nvPr/>
            </p:nvSpPr>
            <p:spPr>
              <a:xfrm>
                <a:off x="1676494" y="6127863"/>
                <a:ext cx="2486296" cy="539500"/>
              </a:xfrm>
              <a:custGeom>
                <a:avLst/>
                <a:gdLst>
                  <a:gd name="connsiteX0" fmla="*/ 0 w 2486296"/>
                  <a:gd name="connsiteY0" fmla="*/ 0 h 539500"/>
                  <a:gd name="connsiteX1" fmla="*/ 2486296 w 2486296"/>
                  <a:gd name="connsiteY1" fmla="*/ 0 h 539500"/>
                  <a:gd name="connsiteX2" fmla="*/ 2486296 w 2486296"/>
                  <a:gd name="connsiteY2" fmla="*/ 125109 h 539500"/>
                  <a:gd name="connsiteX3" fmla="*/ 2071905 w 2486296"/>
                  <a:gd name="connsiteY3" fmla="*/ 539500 h 539500"/>
                  <a:gd name="connsiteX4" fmla="*/ 414391 w 2486296"/>
                  <a:gd name="connsiteY4" fmla="*/ 539500 h 539500"/>
                  <a:gd name="connsiteX5" fmla="*/ 0 w 2486296"/>
                  <a:gd name="connsiteY5" fmla="*/ 125109 h 539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6296" h="539500">
                    <a:moveTo>
                      <a:pt x="0" y="0"/>
                    </a:moveTo>
                    <a:lnTo>
                      <a:pt x="2486296" y="0"/>
                    </a:lnTo>
                    <a:lnTo>
                      <a:pt x="2486296" y="125109"/>
                    </a:lnTo>
                    <a:cubicBezTo>
                      <a:pt x="2486296" y="353971"/>
                      <a:pt x="2300767" y="539500"/>
                      <a:pt x="2071905" y="539500"/>
                    </a:cubicBezTo>
                    <a:lnTo>
                      <a:pt x="414391" y="539500"/>
                    </a:lnTo>
                    <a:cubicBezTo>
                      <a:pt x="185529" y="539500"/>
                      <a:pt x="0" y="353971"/>
                      <a:pt x="0" y="12510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82C7A734-BAF7-2437-5AFF-90FBB7C3F7FD}"/>
                  </a:ext>
                </a:extLst>
              </p:cNvPr>
              <p:cNvSpPr/>
              <p:nvPr/>
            </p:nvSpPr>
            <p:spPr>
              <a:xfrm>
                <a:off x="2866650" y="6311888"/>
                <a:ext cx="167419" cy="17145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23B5C2A-4122-D50F-AA2D-486764775C5A}"/>
                </a:ext>
              </a:extLst>
            </p:cNvPr>
            <p:cNvSpPr/>
            <p:nvPr/>
          </p:nvSpPr>
          <p:spPr>
            <a:xfrm>
              <a:off x="3673958" y="5559496"/>
              <a:ext cx="1175064" cy="1173075"/>
            </a:xfrm>
            <a:prstGeom prst="roundRect">
              <a:avLst>
                <a:gd name="adj" fmla="val 39035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C08F5FB-42B9-EADC-D529-4257EA3C37C7}"/>
                </a:ext>
              </a:extLst>
            </p:cNvPr>
            <p:cNvSpPr/>
            <p:nvPr/>
          </p:nvSpPr>
          <p:spPr>
            <a:xfrm>
              <a:off x="2260651" y="4227653"/>
              <a:ext cx="1175064" cy="1173075"/>
            </a:xfrm>
            <a:prstGeom prst="roundRect">
              <a:avLst>
                <a:gd name="adj" fmla="val 39035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AEA6A06-3A4A-D9D2-49ED-F7CA8B1FB382}"/>
                </a:ext>
              </a:extLst>
            </p:cNvPr>
            <p:cNvSpPr/>
            <p:nvPr/>
          </p:nvSpPr>
          <p:spPr>
            <a:xfrm>
              <a:off x="3673958" y="2895809"/>
              <a:ext cx="1175064" cy="1173075"/>
            </a:xfrm>
            <a:prstGeom prst="roundRect">
              <a:avLst>
                <a:gd name="adj" fmla="val 39035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672E74F-3D15-316C-F6A8-4F0F3019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64781" y="4430788"/>
              <a:ext cx="766805" cy="766805"/>
            </a:xfrm>
            <a:prstGeom prst="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6D8EF2E-D7DC-2636-0058-4249584D379B}"/>
                </a:ext>
              </a:extLst>
            </p:cNvPr>
            <p:cNvSpPr/>
            <p:nvPr/>
          </p:nvSpPr>
          <p:spPr>
            <a:xfrm>
              <a:off x="3673958" y="4227653"/>
              <a:ext cx="1175064" cy="1173075"/>
            </a:xfrm>
            <a:prstGeom prst="roundRect">
              <a:avLst>
                <a:gd name="adj" fmla="val 39035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AC14801-C340-133E-8FD0-D38D4548E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534" y="4435975"/>
              <a:ext cx="785472" cy="785472"/>
            </a:xfrm>
            <a:prstGeom prst="rect">
              <a:avLst/>
            </a:prstGeom>
          </p:spPr>
        </p:pic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4FEBA81-B4B6-AACD-E077-B01DC0463AFB}"/>
                </a:ext>
              </a:extLst>
            </p:cNvPr>
            <p:cNvSpPr/>
            <p:nvPr/>
          </p:nvSpPr>
          <p:spPr>
            <a:xfrm>
              <a:off x="2260651" y="5559496"/>
              <a:ext cx="1175064" cy="1173075"/>
            </a:xfrm>
            <a:prstGeom prst="roundRect">
              <a:avLst>
                <a:gd name="adj" fmla="val 39035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EB6A7FD-E4F0-D77D-C8D6-9767E183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4742" y="3045583"/>
              <a:ext cx="873525" cy="873525"/>
            </a:xfrm>
            <a:prstGeom prst="rect">
              <a:avLst/>
            </a:prstGeom>
          </p:spPr>
        </p:pic>
        <p:pic>
          <p:nvPicPr>
            <p:cNvPr id="42" name="그림 4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676F7CD-CEF8-324E-B34B-D6744784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530" y="5721380"/>
              <a:ext cx="849306" cy="849306"/>
            </a:xfrm>
            <a:prstGeom prst="rect">
              <a:avLst/>
            </a:prstGeom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DEADE60-AB0E-13F0-1A85-3017FB8F7EE8}"/>
                </a:ext>
              </a:extLst>
            </p:cNvPr>
            <p:cNvSpPr/>
            <p:nvPr/>
          </p:nvSpPr>
          <p:spPr>
            <a:xfrm>
              <a:off x="2260651" y="2895809"/>
              <a:ext cx="1175064" cy="1173075"/>
            </a:xfrm>
            <a:prstGeom prst="roundRect">
              <a:avLst>
                <a:gd name="adj" fmla="val 39035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1F9FF9E-B504-4B6B-1426-863AFBF3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907" y="3019931"/>
              <a:ext cx="920553" cy="920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5843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228A00-78CF-4932-D2FE-4D491CDCB568}"/>
              </a:ext>
            </a:extLst>
          </p:cNvPr>
          <p:cNvSpPr txBox="1"/>
          <p:nvPr/>
        </p:nvSpPr>
        <p:spPr>
          <a:xfrm>
            <a:off x="501211" y="1310881"/>
            <a:ext cx="3796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소프트웨어 개발 심화 계획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7CDFCD-EF7D-2C2A-97F2-CE52A9DEC71C}"/>
              </a:ext>
            </a:extLst>
          </p:cNvPr>
          <p:cNvCxnSpPr>
            <a:cxnSpLocks/>
          </p:cNvCxnSpPr>
          <p:nvPr/>
        </p:nvCxnSpPr>
        <p:spPr>
          <a:xfrm>
            <a:off x="4003040" y="1488332"/>
            <a:ext cx="71545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87E14A-A6B2-1148-8C8B-E1E75FFF1004}"/>
              </a:ext>
            </a:extLst>
          </p:cNvPr>
          <p:cNvGrpSpPr/>
          <p:nvPr/>
        </p:nvGrpSpPr>
        <p:grpSpPr>
          <a:xfrm>
            <a:off x="491547" y="2699512"/>
            <a:ext cx="11218854" cy="3335179"/>
            <a:chOff x="481715" y="2237396"/>
            <a:chExt cx="11218854" cy="333517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19E3141-2634-FC67-FCD3-5D57F452C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535" y="2240778"/>
              <a:ext cx="1599660" cy="285073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7ACDAF5-FC14-937E-1A92-781C10B51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1092" y="2240648"/>
              <a:ext cx="1599660" cy="288518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9E463A5-C518-986E-7C20-FDC398F2D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0752" y="2237396"/>
              <a:ext cx="1599661" cy="2876499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2935CF9-6FCF-579D-B5BF-DC6FCB417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0412" y="2246368"/>
              <a:ext cx="1565398" cy="285855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682CBD9-C14A-3B85-A837-7A5BB6D9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7970" y="2267281"/>
              <a:ext cx="1565397" cy="284661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775D5A9-5CD1-3AB1-F247-2004D6279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45527" y="2264840"/>
              <a:ext cx="1555042" cy="283879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87756BA-6B7A-3D53-C007-F567CF801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715" y="2282815"/>
              <a:ext cx="1599660" cy="328976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D19E533-1DC5-497F-49EE-07B8BC7A991E}"/>
              </a:ext>
            </a:extLst>
          </p:cNvPr>
          <p:cNvSpPr txBox="1"/>
          <p:nvPr/>
        </p:nvSpPr>
        <p:spPr>
          <a:xfrm>
            <a:off x="4350127" y="2008866"/>
            <a:ext cx="349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  <a:cs typeface="Pretendard ExtraBold" panose="02000903000000020004" pitchFamily="50" charset="-127"/>
              </a:rPr>
              <a:t>| </a:t>
            </a:r>
            <a:r>
              <a:rPr lang="ko-KR" altLang="en-US" b="1" dirty="0">
                <a:latin typeface="+mn-ea"/>
                <a:cs typeface="Pretendard ExtraBold" panose="02000903000000020004" pitchFamily="50" charset="-127"/>
              </a:rPr>
              <a:t>화면 구성 </a:t>
            </a:r>
            <a:r>
              <a:rPr lang="en-US" altLang="ko-KR" b="1" dirty="0">
                <a:latin typeface="+mn-ea"/>
                <a:cs typeface="Pretendard ExtraBold" panose="02000903000000020004" pitchFamily="50" charset="-127"/>
              </a:rPr>
              <a:t>|</a:t>
            </a:r>
            <a:endParaRPr lang="ko-KR" altLang="en-US" b="1" dirty="0">
              <a:latin typeface="+mn-ea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217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79B65-B0B8-B9A0-EB05-032C2226D55B}"/>
              </a:ext>
            </a:extLst>
          </p:cNvPr>
          <p:cNvSpPr txBox="1"/>
          <p:nvPr/>
        </p:nvSpPr>
        <p:spPr>
          <a:xfrm>
            <a:off x="572331" y="1310881"/>
            <a:ext cx="3691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경제성 파악 및 마케팅 계획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3BA69F-8903-8548-A940-F1A938DA183B}"/>
              </a:ext>
            </a:extLst>
          </p:cNvPr>
          <p:cNvCxnSpPr>
            <a:cxnSpLocks/>
          </p:cNvCxnSpPr>
          <p:nvPr/>
        </p:nvCxnSpPr>
        <p:spPr>
          <a:xfrm>
            <a:off x="4012163" y="1488332"/>
            <a:ext cx="71454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2459B9-5058-14ED-93AF-1AAFFF90D288}"/>
              </a:ext>
            </a:extLst>
          </p:cNvPr>
          <p:cNvGrpSpPr/>
          <p:nvPr/>
        </p:nvGrpSpPr>
        <p:grpSpPr>
          <a:xfrm>
            <a:off x="920345" y="1873738"/>
            <a:ext cx="2283337" cy="2333368"/>
            <a:chOff x="1030134" y="1933832"/>
            <a:chExt cx="3925324" cy="394167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531CD47-7FDD-E5A2-0B59-77035556A5EE}"/>
                </a:ext>
              </a:extLst>
            </p:cNvPr>
            <p:cNvSpPr/>
            <p:nvPr/>
          </p:nvSpPr>
          <p:spPr>
            <a:xfrm>
              <a:off x="1030134" y="1933832"/>
              <a:ext cx="3925324" cy="3941674"/>
            </a:xfrm>
            <a:prstGeom prst="roundRect">
              <a:avLst>
                <a:gd name="adj" fmla="val 276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8A9AC6-E125-81FC-09D6-6DCFFA258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219"/>
            <a:stretch/>
          </p:blipFill>
          <p:spPr>
            <a:xfrm>
              <a:off x="1859507" y="1961666"/>
              <a:ext cx="2266578" cy="39138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CF663-8A8F-EE22-8702-2BF6F09CE15A}"/>
              </a:ext>
            </a:extLst>
          </p:cNvPr>
          <p:cNvSpPr txBox="1"/>
          <p:nvPr/>
        </p:nvSpPr>
        <p:spPr>
          <a:xfrm>
            <a:off x="3458570" y="1885874"/>
            <a:ext cx="283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SNS </a:t>
            </a:r>
            <a:r>
              <a:rPr lang="ko-KR" altLang="en-US" b="1" dirty="0"/>
              <a:t>광고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48BA3-FE5F-C317-7784-3216C02650CF}"/>
              </a:ext>
            </a:extLst>
          </p:cNvPr>
          <p:cNvSpPr txBox="1"/>
          <p:nvPr/>
        </p:nvSpPr>
        <p:spPr>
          <a:xfrm>
            <a:off x="3532682" y="2816039"/>
            <a:ext cx="5208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중복 사용자를 가정하면 약 </a:t>
            </a:r>
            <a:r>
              <a:rPr lang="en-US" altLang="ko-KR" sz="1200" dirty="0"/>
              <a:t>3000</a:t>
            </a:r>
            <a:r>
              <a:rPr lang="ko-KR" altLang="en-US" sz="1200" dirty="0"/>
              <a:t>명의 사용자에게 제품이 노출되고</a:t>
            </a:r>
            <a:endParaRPr lang="en-US" altLang="ko-KR" sz="1200" dirty="0"/>
          </a:p>
          <a:p>
            <a:r>
              <a:rPr lang="en-US" altLang="ko-KR" sz="1200" dirty="0"/>
              <a:t>300</a:t>
            </a:r>
            <a:r>
              <a:rPr lang="ko-KR" altLang="en-US" sz="1200" dirty="0"/>
              <a:t>명의 사용자가 관심을 가지고 보게 만드는 과정으로</a:t>
            </a:r>
            <a:endParaRPr lang="en-US" altLang="ko-KR" sz="1200" dirty="0"/>
          </a:p>
          <a:p>
            <a:r>
              <a:rPr lang="ko-KR" altLang="en-US" sz="1200" dirty="0"/>
              <a:t>하루에 </a:t>
            </a:r>
            <a:r>
              <a:rPr lang="en-US" altLang="ko-KR" sz="1200" dirty="0"/>
              <a:t>55</a:t>
            </a:r>
            <a:r>
              <a:rPr lang="ko-KR" altLang="en-US" sz="1200" dirty="0"/>
              <a:t>만원이 사용된다</a:t>
            </a:r>
            <a:r>
              <a:rPr lang="en-US" altLang="ko-KR" sz="1200" dirty="0"/>
              <a:t>. </a:t>
            </a:r>
            <a:r>
              <a:rPr lang="ko-KR" altLang="en-US" sz="1200" dirty="0"/>
              <a:t>광고를 초반 약 </a:t>
            </a:r>
            <a:r>
              <a:rPr lang="en-US" altLang="ko-KR" sz="1200" dirty="0"/>
              <a:t>1</a:t>
            </a:r>
            <a:r>
              <a:rPr lang="ko-KR" altLang="en-US" sz="1200" dirty="0"/>
              <a:t>달간 진행한다고 가정하였을 때</a:t>
            </a:r>
            <a:r>
              <a:rPr lang="en-US" altLang="ko-KR" sz="1200" dirty="0"/>
              <a:t>, SNS</a:t>
            </a:r>
            <a:r>
              <a:rPr lang="ko-KR" altLang="en-US" sz="1200" dirty="0"/>
              <a:t>광고로 사용되는 총 비용은 </a:t>
            </a:r>
            <a:r>
              <a:rPr lang="en-US" altLang="ko-KR" sz="1200" dirty="0"/>
              <a:t>1,650</a:t>
            </a:r>
            <a:r>
              <a:rPr lang="ko-KR" altLang="en-US" sz="1200" dirty="0"/>
              <a:t>만원 으로 예상된다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0FA49-6F34-A0ED-733D-ADC95FF66CE9}"/>
              </a:ext>
            </a:extLst>
          </p:cNvPr>
          <p:cNvSpPr txBox="1"/>
          <p:nvPr/>
        </p:nvSpPr>
        <p:spPr>
          <a:xfrm>
            <a:off x="3559082" y="2320441"/>
            <a:ext cx="520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일 기준 각 플랫폼마다 </a:t>
            </a:r>
            <a:r>
              <a:rPr lang="en-US" altLang="ko-KR" sz="1200" dirty="0"/>
              <a:t>1,000</a:t>
            </a:r>
            <a:r>
              <a:rPr lang="ko-KR" altLang="en-US" sz="1200" dirty="0"/>
              <a:t>명에게 노출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그 중 </a:t>
            </a:r>
            <a:r>
              <a:rPr lang="en-US" altLang="ko-KR" sz="1200" dirty="0"/>
              <a:t>100</a:t>
            </a:r>
            <a:r>
              <a:rPr lang="ko-KR" altLang="en-US" sz="1200" dirty="0"/>
              <a:t>명이 클릭하여 본다고 가정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639F9E-7A68-EFF7-94A5-94CD09A736DA}"/>
              </a:ext>
            </a:extLst>
          </p:cNvPr>
          <p:cNvSpPr txBox="1"/>
          <p:nvPr/>
        </p:nvSpPr>
        <p:spPr>
          <a:xfrm>
            <a:off x="3458570" y="3839083"/>
            <a:ext cx="50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대학교 및 직장 내 홍보</a:t>
            </a:r>
            <a:r>
              <a:rPr lang="en-US" altLang="ko-KR" b="1" dirty="0"/>
              <a:t>(</a:t>
            </a:r>
            <a:r>
              <a:rPr lang="ko-KR" altLang="en-US" b="1" dirty="0"/>
              <a:t>포스터 부착 및 온라인 홍보</a:t>
            </a:r>
            <a:r>
              <a:rPr lang="en-US" altLang="ko-KR" b="1" dirty="0"/>
              <a:t>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56D71E-09F8-7898-D882-D61B96D3C4E7}"/>
              </a:ext>
            </a:extLst>
          </p:cNvPr>
          <p:cNvSpPr txBox="1"/>
          <p:nvPr/>
        </p:nvSpPr>
        <p:spPr>
          <a:xfrm>
            <a:off x="3559083" y="4800550"/>
            <a:ext cx="5208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에브리타임</a:t>
            </a:r>
            <a:r>
              <a:rPr lang="ko-KR" altLang="en-US" sz="1200" dirty="0"/>
              <a:t> 및 사내 소셜 미디어에 게시</a:t>
            </a:r>
            <a:r>
              <a:rPr lang="en-US" altLang="ko-KR" sz="1200" dirty="0"/>
              <a:t>-&gt;</a:t>
            </a:r>
            <a:r>
              <a:rPr lang="ko-KR" altLang="en-US" sz="1200" b="1" dirty="0"/>
              <a:t>무료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CF8D6-083A-60CF-63B8-516C127EC991}"/>
              </a:ext>
            </a:extLst>
          </p:cNvPr>
          <p:cNvSpPr txBox="1"/>
          <p:nvPr/>
        </p:nvSpPr>
        <p:spPr>
          <a:xfrm>
            <a:off x="3559083" y="4273650"/>
            <a:ext cx="520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포스터 제작 및 부착</a:t>
            </a:r>
            <a:r>
              <a:rPr lang="en-US" altLang="ko-KR" sz="1200" dirty="0"/>
              <a:t>(</a:t>
            </a:r>
            <a:r>
              <a:rPr lang="ko-KR" altLang="en-US" sz="1200" dirty="0"/>
              <a:t>식당 및 강의동 내 게시판 등</a:t>
            </a:r>
            <a:r>
              <a:rPr lang="en-US" altLang="ko-KR" sz="1200" dirty="0"/>
              <a:t>) - </a:t>
            </a:r>
            <a:r>
              <a:rPr lang="ko-KR" altLang="en-US" sz="1200" dirty="0"/>
              <a:t>약 </a:t>
            </a:r>
            <a:r>
              <a:rPr lang="en-US" altLang="ko-KR" sz="1200" dirty="0"/>
              <a:t>100~200</a:t>
            </a:r>
            <a:r>
              <a:rPr lang="ko-KR" altLang="en-US" sz="1200" dirty="0"/>
              <a:t>장</a:t>
            </a:r>
            <a:endParaRPr lang="en-US" altLang="ko-KR" sz="1200" dirty="0"/>
          </a:p>
          <a:p>
            <a:r>
              <a:rPr lang="ko-KR" altLang="en-US" sz="1200" dirty="0"/>
              <a:t>포스터 제작에 장당 </a:t>
            </a:r>
            <a:r>
              <a:rPr lang="en-US" altLang="ko-KR" sz="1200" dirty="0"/>
              <a:t>3,000</a:t>
            </a:r>
            <a:r>
              <a:rPr lang="ko-KR" altLang="en-US" sz="1200" dirty="0"/>
              <a:t>원 사용 포스터 부착으로 약 </a:t>
            </a:r>
            <a:r>
              <a:rPr lang="en-US" altLang="ko-KR" sz="1200" b="1" dirty="0"/>
              <a:t>45</a:t>
            </a:r>
            <a:r>
              <a:rPr lang="ko-KR" altLang="en-US" sz="1200" b="1" dirty="0"/>
              <a:t>만원 예상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252574-CCFD-B118-48D3-93E775FFEDFC}"/>
              </a:ext>
            </a:extLst>
          </p:cNvPr>
          <p:cNvSpPr txBox="1"/>
          <p:nvPr/>
        </p:nvSpPr>
        <p:spPr>
          <a:xfrm>
            <a:off x="3475634" y="5262793"/>
            <a:ext cx="50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초반 할인 및 무료쿠폰 이벤트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F3A574-22C3-1310-4CA2-433CB464056D}"/>
              </a:ext>
            </a:extLst>
          </p:cNvPr>
          <p:cNvSpPr txBox="1"/>
          <p:nvPr/>
        </p:nvSpPr>
        <p:spPr>
          <a:xfrm>
            <a:off x="3576147" y="5683606"/>
            <a:ext cx="520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약 </a:t>
            </a:r>
            <a:r>
              <a:rPr lang="en-US" altLang="ko-KR" sz="1200" dirty="0"/>
              <a:t>500</a:t>
            </a:r>
            <a:r>
              <a:rPr lang="ko-KR" altLang="en-US" sz="1200" dirty="0"/>
              <a:t>개의 무료 쿠폰을 제공</a:t>
            </a:r>
          </a:p>
          <a:p>
            <a:r>
              <a:rPr lang="en-US" altLang="ko-KR" sz="1200" dirty="0"/>
              <a:t>-1</a:t>
            </a:r>
            <a:r>
              <a:rPr lang="ko-KR" altLang="en-US" sz="1200" dirty="0"/>
              <a:t>번 사용 당 </a:t>
            </a:r>
            <a:r>
              <a:rPr lang="en-US" altLang="ko-KR" sz="1200" dirty="0"/>
              <a:t>500</a:t>
            </a:r>
            <a:r>
              <a:rPr lang="ko-KR" altLang="en-US" sz="1200" dirty="0"/>
              <a:t>원으로 가정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/>
              <a:t>약</a:t>
            </a:r>
            <a:r>
              <a:rPr lang="ko-KR" altLang="en-US" sz="1200" dirty="0"/>
              <a:t> </a:t>
            </a:r>
            <a:r>
              <a:rPr lang="en-US" altLang="ko-KR" sz="1200" b="1" dirty="0"/>
              <a:t>25</a:t>
            </a:r>
            <a:r>
              <a:rPr lang="ko-KR" altLang="en-US" sz="1200" b="1" dirty="0"/>
              <a:t>만원</a:t>
            </a:r>
            <a:r>
              <a:rPr lang="ko-KR" altLang="en-US" sz="1200" dirty="0"/>
              <a:t> 지출로 계산됨</a:t>
            </a:r>
          </a:p>
        </p:txBody>
      </p:sp>
    </p:spTree>
    <p:extLst>
      <p:ext uri="{BB962C8B-B14F-4D97-AF65-F5344CB8AC3E}">
        <p14:creationId xmlns:p14="http://schemas.microsoft.com/office/powerpoint/2010/main" val="3737599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79B65-B0B8-B9A0-EB05-032C2226D55B}"/>
              </a:ext>
            </a:extLst>
          </p:cNvPr>
          <p:cNvSpPr txBox="1"/>
          <p:nvPr/>
        </p:nvSpPr>
        <p:spPr>
          <a:xfrm>
            <a:off x="572331" y="1310881"/>
            <a:ext cx="3691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경제성 파악 및 마케팅 계획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3BA69F-8903-8548-A940-F1A938DA183B}"/>
              </a:ext>
            </a:extLst>
          </p:cNvPr>
          <p:cNvCxnSpPr>
            <a:cxnSpLocks/>
          </p:cNvCxnSpPr>
          <p:nvPr/>
        </p:nvCxnSpPr>
        <p:spPr>
          <a:xfrm>
            <a:off x="4012163" y="1488332"/>
            <a:ext cx="71454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F5859D-D03A-8C06-AC76-18A9BB69F47B}"/>
              </a:ext>
            </a:extLst>
          </p:cNvPr>
          <p:cNvSpPr txBox="1"/>
          <p:nvPr/>
        </p:nvSpPr>
        <p:spPr>
          <a:xfrm>
            <a:off x="557351" y="3478613"/>
            <a:ext cx="11077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모두 계산해서 한달 동안의 마케팅 지출은 </a:t>
            </a:r>
            <a:r>
              <a:rPr lang="en-US" altLang="ko-KR" dirty="0"/>
              <a:t>1,720</a:t>
            </a:r>
            <a:r>
              <a:rPr lang="ko-KR" altLang="en-US" dirty="0"/>
              <a:t>만원으로 예상</a:t>
            </a:r>
          </a:p>
          <a:p>
            <a:pPr algn="ctr"/>
            <a:r>
              <a:rPr lang="ko-KR" altLang="en-US" dirty="0"/>
              <a:t>한달간 신규고객의 유입을 약 </a:t>
            </a:r>
            <a:r>
              <a:rPr lang="en-US" altLang="ko-KR" dirty="0"/>
              <a:t>1,000</a:t>
            </a:r>
            <a:r>
              <a:rPr lang="ko-KR" altLang="en-US" dirty="0"/>
              <a:t>명정도라고 가정한다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>
                <a:solidFill>
                  <a:srgbClr val="FC522F"/>
                </a:solidFill>
              </a:rPr>
              <a:t>예상 </a:t>
            </a:r>
            <a:r>
              <a:rPr lang="en-US" altLang="ko-KR" dirty="0">
                <a:solidFill>
                  <a:srgbClr val="FC522F"/>
                </a:solidFill>
              </a:rPr>
              <a:t>CAC(Customer Acquisition Value, </a:t>
            </a:r>
            <a:r>
              <a:rPr lang="ko-KR" altLang="en-US" dirty="0">
                <a:solidFill>
                  <a:srgbClr val="FC522F"/>
                </a:solidFill>
              </a:rPr>
              <a:t>고객을 획득할 때 얼마의 비용을 지불했는가</a:t>
            </a:r>
            <a:r>
              <a:rPr lang="en-US" altLang="ko-KR" dirty="0">
                <a:solidFill>
                  <a:srgbClr val="FC522F"/>
                </a:solidFill>
              </a:rPr>
              <a:t>)</a:t>
            </a:r>
            <a:r>
              <a:rPr lang="ko-KR" altLang="en-US" dirty="0">
                <a:solidFill>
                  <a:srgbClr val="FC522F"/>
                </a:solidFill>
              </a:rPr>
              <a:t>는 </a:t>
            </a:r>
            <a:r>
              <a:rPr lang="en-US" altLang="ko-KR" dirty="0">
                <a:solidFill>
                  <a:srgbClr val="FC522F"/>
                </a:solidFill>
              </a:rPr>
              <a:t>17,200</a:t>
            </a:r>
            <a:r>
              <a:rPr lang="ko-KR" altLang="en-US" dirty="0">
                <a:solidFill>
                  <a:srgbClr val="FC522F"/>
                </a:solidFill>
              </a:rPr>
              <a:t>원이다</a:t>
            </a:r>
            <a:r>
              <a:rPr lang="en-US" altLang="ko-KR" dirty="0">
                <a:solidFill>
                  <a:srgbClr val="FC522F"/>
                </a:solidFill>
              </a:rPr>
              <a:t>. </a:t>
            </a:r>
            <a:endParaRPr lang="ko-KR" altLang="en-US" dirty="0">
              <a:solidFill>
                <a:srgbClr val="FC52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62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31CD47-7FDD-E5A2-0B59-77035556A5EE}"/>
              </a:ext>
            </a:extLst>
          </p:cNvPr>
          <p:cNvSpPr/>
          <p:nvPr/>
        </p:nvSpPr>
        <p:spPr>
          <a:xfrm>
            <a:off x="1030134" y="1933832"/>
            <a:ext cx="10215040" cy="3941674"/>
          </a:xfrm>
          <a:prstGeom prst="roundRect">
            <a:avLst>
              <a:gd name="adj" fmla="val 27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1A4998A-9903-AFC1-31F7-CC76FDDD4964}"/>
              </a:ext>
            </a:extLst>
          </p:cNvPr>
          <p:cNvCxnSpPr/>
          <p:nvPr/>
        </p:nvCxnSpPr>
        <p:spPr>
          <a:xfrm>
            <a:off x="4089679" y="1933832"/>
            <a:ext cx="0" cy="39416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F3831F-126B-42C7-39DD-92EEF1BF4A2B}"/>
              </a:ext>
            </a:extLst>
          </p:cNvPr>
          <p:cNvCxnSpPr>
            <a:cxnSpLocks/>
          </p:cNvCxnSpPr>
          <p:nvPr/>
        </p:nvCxnSpPr>
        <p:spPr>
          <a:xfrm flipV="1">
            <a:off x="1030134" y="4175670"/>
            <a:ext cx="10215040" cy="140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36F777-37AD-A6C8-6A8B-48FEC254EAB3}"/>
              </a:ext>
            </a:extLst>
          </p:cNvPr>
          <p:cNvCxnSpPr>
            <a:cxnSpLocks/>
          </p:cNvCxnSpPr>
          <p:nvPr/>
        </p:nvCxnSpPr>
        <p:spPr>
          <a:xfrm flipV="1">
            <a:off x="1030134" y="3346584"/>
            <a:ext cx="10215040" cy="140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36DAE06-3B7C-DD94-8A8E-AEC07EAF45A1}"/>
              </a:ext>
            </a:extLst>
          </p:cNvPr>
          <p:cNvCxnSpPr>
            <a:cxnSpLocks/>
          </p:cNvCxnSpPr>
          <p:nvPr/>
        </p:nvCxnSpPr>
        <p:spPr>
          <a:xfrm flipV="1">
            <a:off x="1030134" y="5004756"/>
            <a:ext cx="10215040" cy="140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617EB6-A92E-B61D-7989-059D70D001AE}"/>
              </a:ext>
            </a:extLst>
          </p:cNvPr>
          <p:cNvSpPr txBox="1"/>
          <p:nvPr/>
        </p:nvSpPr>
        <p:spPr>
          <a:xfrm>
            <a:off x="572331" y="1310881"/>
            <a:ext cx="3691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경제성 파악 및 마케팅 계획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4DC83F-B495-2432-FAE6-3C7FEFF579D7}"/>
              </a:ext>
            </a:extLst>
          </p:cNvPr>
          <p:cNvCxnSpPr>
            <a:cxnSpLocks/>
          </p:cNvCxnSpPr>
          <p:nvPr/>
        </p:nvCxnSpPr>
        <p:spPr>
          <a:xfrm>
            <a:off x="4012163" y="1488332"/>
            <a:ext cx="71454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29E59F-5A8F-631B-4ACA-F81D59FA7E83}"/>
              </a:ext>
            </a:extLst>
          </p:cNvPr>
          <p:cNvSpPr txBox="1"/>
          <p:nvPr/>
        </p:nvSpPr>
        <p:spPr>
          <a:xfrm>
            <a:off x="1728356" y="3500284"/>
            <a:ext cx="175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4P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B0CBE5-3D7B-6121-89F0-9168F26BFF7D}"/>
              </a:ext>
            </a:extLst>
          </p:cNvPr>
          <p:cNvSpPr txBox="1"/>
          <p:nvPr/>
        </p:nvSpPr>
        <p:spPr>
          <a:xfrm>
            <a:off x="1910919" y="4450577"/>
            <a:ext cx="175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86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7A92D5F-0536-581E-E959-3BDD12046AD3}"/>
              </a:ext>
            </a:extLst>
          </p:cNvPr>
          <p:cNvGrpSpPr/>
          <p:nvPr/>
        </p:nvGrpSpPr>
        <p:grpSpPr>
          <a:xfrm>
            <a:off x="2321746" y="1958833"/>
            <a:ext cx="7834604" cy="4194454"/>
            <a:chOff x="841310" y="1366519"/>
            <a:chExt cx="7834604" cy="41944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A5624D-F362-214A-3951-A5DCE07C7D53}"/>
                </a:ext>
              </a:extLst>
            </p:cNvPr>
            <p:cNvSpPr txBox="1"/>
            <p:nvPr/>
          </p:nvSpPr>
          <p:spPr>
            <a:xfrm>
              <a:off x="859972" y="1366519"/>
              <a:ext cx="781594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b="1" dirty="0"/>
                <a:t>공유 </a:t>
              </a:r>
              <a:r>
                <a:rPr lang="ko-KR" altLang="en-US" sz="2100" b="1" dirty="0">
                  <a:solidFill>
                    <a:srgbClr val="FC522F"/>
                  </a:solidFill>
                </a:rPr>
                <a:t>킥보드</a:t>
              </a:r>
              <a:r>
                <a:rPr lang="ko-KR" altLang="en-US" sz="2100" b="1" dirty="0"/>
                <a:t>를 위한</a:t>
              </a:r>
              <a:endParaRPr lang="en-US" altLang="ko-KR" sz="2100" b="1" dirty="0"/>
            </a:p>
            <a:p>
              <a:r>
                <a:rPr lang="ko-KR" altLang="en-US" sz="2100" b="1" dirty="0">
                  <a:solidFill>
                    <a:srgbClr val="FC522F"/>
                  </a:solidFill>
                </a:rPr>
                <a:t>헬멧</a:t>
              </a:r>
              <a:r>
                <a:rPr lang="ko-KR" altLang="en-US" sz="2100" b="1" dirty="0"/>
                <a:t> 대여 서비스</a:t>
              </a:r>
              <a:endParaRPr lang="en-US" altLang="ko-KR" sz="2100" b="1" dirty="0"/>
            </a:p>
            <a:p>
              <a:r>
                <a:rPr lang="en-US" altLang="ko-KR" sz="60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SAVETHE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7EB89A-76EB-BF18-7D86-0024515E4B2C}"/>
                </a:ext>
              </a:extLst>
            </p:cNvPr>
            <p:cNvSpPr txBox="1"/>
            <p:nvPr/>
          </p:nvSpPr>
          <p:spPr>
            <a:xfrm>
              <a:off x="841310" y="2637096"/>
              <a:ext cx="4478694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200" b="0" i="0" u="none" strike="noStrike" kern="1200" cap="none" spc="0" normalizeH="0" baseline="0" noProof="0" dirty="0">
                  <a:ln>
                    <a:noFill/>
                  </a:ln>
                  <a:solidFill>
                    <a:srgbClr val="FC522F"/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T</a:t>
              </a:r>
              <a:r>
                <a:rPr kumimoji="0" lang="en-US" altLang="ko-KR" sz="9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TUK</a:t>
              </a:r>
            </a:p>
            <a:p>
              <a:endParaRPr lang="ko-KR" altLang="en-US" sz="9200" dirty="0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D756184-5C3C-BC9D-51C6-F0B4AA3D0E7A}"/>
              </a:ext>
            </a:extLst>
          </p:cNvPr>
          <p:cNvSpPr/>
          <p:nvPr/>
        </p:nvSpPr>
        <p:spPr>
          <a:xfrm>
            <a:off x="7278434" y="938047"/>
            <a:ext cx="2698520" cy="4981905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76E64D-84CE-15FD-6514-CAC8D2DB63A4}"/>
              </a:ext>
            </a:extLst>
          </p:cNvPr>
          <p:cNvSpPr/>
          <p:nvPr/>
        </p:nvSpPr>
        <p:spPr>
          <a:xfrm>
            <a:off x="7383958" y="1044747"/>
            <a:ext cx="2486296" cy="4768506"/>
          </a:xfrm>
          <a:prstGeom prst="roundRect">
            <a:avLst/>
          </a:prstGeom>
          <a:solidFill>
            <a:srgbClr val="FC52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4AFD865-C083-1FEA-47AA-3C40BDBE7526}"/>
              </a:ext>
            </a:extLst>
          </p:cNvPr>
          <p:cNvSpPr/>
          <p:nvPr/>
        </p:nvSpPr>
        <p:spPr>
          <a:xfrm>
            <a:off x="8578636" y="1129811"/>
            <a:ext cx="130240" cy="1388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733D4F36-B6F6-11A3-EACD-2EDC1E812894}"/>
              </a:ext>
            </a:extLst>
          </p:cNvPr>
          <p:cNvSpPr/>
          <p:nvPr/>
        </p:nvSpPr>
        <p:spPr>
          <a:xfrm rot="5400000">
            <a:off x="9818158" y="2870781"/>
            <a:ext cx="424292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2C168E34-DF19-457D-9FA4-DF09818DF7B9}"/>
              </a:ext>
            </a:extLst>
          </p:cNvPr>
          <p:cNvSpPr/>
          <p:nvPr/>
        </p:nvSpPr>
        <p:spPr>
          <a:xfrm rot="5400000">
            <a:off x="9602086" y="2035556"/>
            <a:ext cx="856435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8E81681-33EF-5F02-F193-FE497487B857}"/>
              </a:ext>
            </a:extLst>
          </p:cNvPr>
          <p:cNvSpPr/>
          <p:nvPr/>
        </p:nvSpPr>
        <p:spPr>
          <a:xfrm>
            <a:off x="7383958" y="5273753"/>
            <a:ext cx="2486296" cy="539500"/>
          </a:xfrm>
          <a:custGeom>
            <a:avLst/>
            <a:gdLst>
              <a:gd name="connsiteX0" fmla="*/ 0 w 2486296"/>
              <a:gd name="connsiteY0" fmla="*/ 0 h 539500"/>
              <a:gd name="connsiteX1" fmla="*/ 2486296 w 2486296"/>
              <a:gd name="connsiteY1" fmla="*/ 0 h 539500"/>
              <a:gd name="connsiteX2" fmla="*/ 2486296 w 2486296"/>
              <a:gd name="connsiteY2" fmla="*/ 125109 h 539500"/>
              <a:gd name="connsiteX3" fmla="*/ 2071905 w 2486296"/>
              <a:gd name="connsiteY3" fmla="*/ 539500 h 539500"/>
              <a:gd name="connsiteX4" fmla="*/ 414391 w 2486296"/>
              <a:gd name="connsiteY4" fmla="*/ 539500 h 539500"/>
              <a:gd name="connsiteX5" fmla="*/ 0 w 2486296"/>
              <a:gd name="connsiteY5" fmla="*/ 125109 h 53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296" h="539500">
                <a:moveTo>
                  <a:pt x="0" y="0"/>
                </a:moveTo>
                <a:lnTo>
                  <a:pt x="2486296" y="0"/>
                </a:lnTo>
                <a:lnTo>
                  <a:pt x="2486296" y="125109"/>
                </a:lnTo>
                <a:cubicBezTo>
                  <a:pt x="2486296" y="353971"/>
                  <a:pt x="2300767" y="539500"/>
                  <a:pt x="2071905" y="539500"/>
                </a:cubicBezTo>
                <a:lnTo>
                  <a:pt x="414391" y="539500"/>
                </a:lnTo>
                <a:cubicBezTo>
                  <a:pt x="185529" y="539500"/>
                  <a:pt x="0" y="353971"/>
                  <a:pt x="0" y="12510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981130E-0250-EE56-CCC0-0CF88F216919}"/>
              </a:ext>
            </a:extLst>
          </p:cNvPr>
          <p:cNvSpPr/>
          <p:nvPr/>
        </p:nvSpPr>
        <p:spPr>
          <a:xfrm>
            <a:off x="8574114" y="5457778"/>
            <a:ext cx="167419" cy="17145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751ADD-8169-0F23-14D1-B84483572561}"/>
              </a:ext>
            </a:extLst>
          </p:cNvPr>
          <p:cNvSpPr txBox="1"/>
          <p:nvPr/>
        </p:nvSpPr>
        <p:spPr>
          <a:xfrm>
            <a:off x="7592241" y="2486400"/>
            <a:ext cx="1755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대충</a:t>
            </a:r>
            <a:endParaRPr lang="en-US" altLang="ko-KR" sz="2400" b="1" dirty="0"/>
          </a:p>
          <a:p>
            <a:r>
              <a:rPr lang="ko-KR" altLang="en-US" sz="2400" b="1" dirty="0">
                <a:solidFill>
                  <a:schemeClr val="bg2"/>
                </a:solidFill>
              </a:rPr>
              <a:t>그럴싸</a:t>
            </a:r>
            <a:r>
              <a:rPr lang="ko-KR" altLang="en-US" sz="2400" b="1" dirty="0"/>
              <a:t>한</a:t>
            </a:r>
            <a:endParaRPr lang="en-US" altLang="ko-KR" sz="2400" b="1" dirty="0"/>
          </a:p>
          <a:p>
            <a:r>
              <a:rPr lang="en-US" altLang="ko-KR" sz="2400" b="1" dirty="0"/>
              <a:t>UI</a:t>
            </a:r>
          </a:p>
          <a:p>
            <a:r>
              <a:rPr lang="ko-KR" altLang="en-US" sz="2400" b="1" dirty="0"/>
              <a:t>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2BB08E-8BDA-4823-3F13-BC46693ACFD3}"/>
              </a:ext>
            </a:extLst>
          </p:cNvPr>
          <p:cNvSpPr txBox="1"/>
          <p:nvPr/>
        </p:nvSpPr>
        <p:spPr>
          <a:xfrm>
            <a:off x="9868872" y="6484520"/>
            <a:ext cx="447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8507E-0ED5-0A9B-2A39-FD4A2D9A4FE8}"/>
              </a:ext>
            </a:extLst>
          </p:cNvPr>
          <p:cNvSpPr txBox="1"/>
          <p:nvPr/>
        </p:nvSpPr>
        <p:spPr>
          <a:xfrm>
            <a:off x="4092296" y="4754436"/>
            <a:ext cx="431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/>
              <a:t>간편하게</a:t>
            </a:r>
            <a:r>
              <a:rPr lang="en-US" altLang="ko-KR" b="1" i="1" dirty="0"/>
              <a:t>, </a:t>
            </a:r>
            <a:r>
              <a:rPr lang="ko-KR" altLang="en-US" b="1" i="1" dirty="0"/>
              <a:t>깨끗하게</a:t>
            </a:r>
            <a:r>
              <a:rPr lang="en-US" altLang="ko-KR" b="1" i="1" dirty="0"/>
              <a:t>, </a:t>
            </a:r>
            <a:r>
              <a:rPr lang="ko-KR" altLang="en-US" b="1" i="1" dirty="0"/>
              <a:t>안전하게</a:t>
            </a:r>
            <a:endParaRPr lang="en-US" altLang="ko-KR" b="1" i="1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F10A4-825E-71F1-3177-9BA48CD2300F}"/>
              </a:ext>
            </a:extLst>
          </p:cNvPr>
          <p:cNvCxnSpPr/>
          <p:nvPr/>
        </p:nvCxnSpPr>
        <p:spPr>
          <a:xfrm>
            <a:off x="2447109" y="4691348"/>
            <a:ext cx="4353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736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6C8E0D-A706-52A3-BC24-D6786194F90B}"/>
              </a:ext>
            </a:extLst>
          </p:cNvPr>
          <p:cNvSpPr txBox="1"/>
          <p:nvPr/>
        </p:nvSpPr>
        <p:spPr>
          <a:xfrm>
            <a:off x="8327140" y="2523450"/>
            <a:ext cx="161428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05</a:t>
            </a:r>
            <a:endParaRPr kumimoji="0" lang="en-US" altLang="ko-KR" sz="9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9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4FD972-64CF-87C2-9F25-DC48991711A8}"/>
              </a:ext>
            </a:extLst>
          </p:cNvPr>
          <p:cNvSpPr txBox="1"/>
          <p:nvPr/>
        </p:nvSpPr>
        <p:spPr>
          <a:xfrm>
            <a:off x="10191432" y="2523450"/>
            <a:ext cx="161428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06</a:t>
            </a:r>
            <a:endParaRPr kumimoji="0" lang="en-US" altLang="ko-KR" sz="9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9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91798-64A3-5DED-045D-034F9EF2346B}"/>
              </a:ext>
            </a:extLst>
          </p:cNvPr>
          <p:cNvSpPr txBox="1"/>
          <p:nvPr/>
        </p:nvSpPr>
        <p:spPr>
          <a:xfrm>
            <a:off x="6453325" y="2523450"/>
            <a:ext cx="161428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  <a:endParaRPr kumimoji="0" lang="en-US" altLang="ko-KR" sz="9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9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C280E-CE90-B3F4-B240-DC102DB47309}"/>
              </a:ext>
            </a:extLst>
          </p:cNvPr>
          <p:cNvSpPr txBox="1"/>
          <p:nvPr/>
        </p:nvSpPr>
        <p:spPr>
          <a:xfrm>
            <a:off x="869980" y="2523450"/>
            <a:ext cx="161428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01</a:t>
            </a:r>
            <a:endParaRPr kumimoji="0" lang="en-US" altLang="ko-KR" sz="9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9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C45BA-B690-135F-5D69-D76B0EF280B0}"/>
              </a:ext>
            </a:extLst>
          </p:cNvPr>
          <p:cNvSpPr txBox="1"/>
          <p:nvPr/>
        </p:nvSpPr>
        <p:spPr>
          <a:xfrm>
            <a:off x="4598560" y="2523450"/>
            <a:ext cx="161428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03</a:t>
            </a:r>
            <a:endParaRPr kumimoji="0" lang="en-US" altLang="ko-KR" sz="9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9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EB02-714C-7632-CAFC-507FBC53A742}"/>
              </a:ext>
            </a:extLst>
          </p:cNvPr>
          <p:cNvSpPr txBox="1"/>
          <p:nvPr/>
        </p:nvSpPr>
        <p:spPr>
          <a:xfrm>
            <a:off x="2705695" y="2523450"/>
            <a:ext cx="161428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02</a:t>
            </a:r>
            <a:endParaRPr kumimoji="0" lang="en-US" altLang="ko-KR" sz="9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9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51B5C-0B77-0393-B211-B68DE2D7B7AC}"/>
              </a:ext>
            </a:extLst>
          </p:cNvPr>
          <p:cNvSpPr txBox="1"/>
          <p:nvPr/>
        </p:nvSpPr>
        <p:spPr>
          <a:xfrm>
            <a:off x="902638" y="886553"/>
            <a:ext cx="1591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21112F-FF0D-8186-F3C6-BDCBAF9E29A9}"/>
              </a:ext>
            </a:extLst>
          </p:cNvPr>
          <p:cNvCxnSpPr>
            <a:cxnSpLocks/>
          </p:cNvCxnSpPr>
          <p:nvPr/>
        </p:nvCxnSpPr>
        <p:spPr>
          <a:xfrm>
            <a:off x="927904" y="1624386"/>
            <a:ext cx="10336193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459498-CE58-F9FB-B80E-5C1FF1D6EF14}"/>
              </a:ext>
            </a:extLst>
          </p:cNvPr>
          <p:cNvSpPr txBox="1"/>
          <p:nvPr/>
        </p:nvSpPr>
        <p:spPr>
          <a:xfrm>
            <a:off x="-32658" y="4235605"/>
            <a:ext cx="2832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서비스 개요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306B99-410D-A6D5-D8EC-B62D62DCEDDA}"/>
              </a:ext>
            </a:extLst>
          </p:cNvPr>
          <p:cNvSpPr txBox="1"/>
          <p:nvPr/>
        </p:nvSpPr>
        <p:spPr>
          <a:xfrm>
            <a:off x="1846353" y="4245653"/>
            <a:ext cx="283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팀원 소개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06121-6893-CD56-88E8-C00185125BDF}"/>
              </a:ext>
            </a:extLst>
          </p:cNvPr>
          <p:cNvSpPr txBox="1"/>
          <p:nvPr/>
        </p:nvSpPr>
        <p:spPr>
          <a:xfrm>
            <a:off x="3752012" y="4245653"/>
            <a:ext cx="28327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고객 니즈 분석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dirty="0"/>
              <a:t>User persona</a:t>
            </a:r>
          </a:p>
          <a:p>
            <a:pPr algn="ctr"/>
            <a:r>
              <a:rPr lang="en-US" altLang="ko-KR" sz="1200" dirty="0"/>
              <a:t>Value proposition</a:t>
            </a:r>
          </a:p>
          <a:p>
            <a:pPr algn="ctr"/>
            <a:r>
              <a:rPr lang="en-US" altLang="ko-KR" sz="1200" dirty="0"/>
              <a:t>User story map</a:t>
            </a:r>
          </a:p>
          <a:p>
            <a:pPr algn="ctr"/>
            <a:r>
              <a:rPr lang="en-US" altLang="ko-KR" sz="1200" dirty="0"/>
              <a:t>Problem &amp; Solution</a:t>
            </a:r>
          </a:p>
          <a:p>
            <a:pPr algn="ctr"/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8CC418-A8DC-7BEC-5990-EE0EFEADC3DE}"/>
              </a:ext>
            </a:extLst>
          </p:cNvPr>
          <p:cNvSpPr txBox="1"/>
          <p:nvPr/>
        </p:nvSpPr>
        <p:spPr>
          <a:xfrm>
            <a:off x="5631023" y="4235605"/>
            <a:ext cx="283277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아이템 </a:t>
            </a:r>
            <a:r>
              <a:rPr lang="ko-KR" altLang="en-US" b="1" dirty="0" err="1"/>
              <a:t>기술성</a:t>
            </a:r>
            <a:r>
              <a:rPr lang="ko-KR" altLang="en-US" b="1" dirty="0"/>
              <a:t> 및</a:t>
            </a:r>
            <a:endParaRPr lang="en-US" altLang="ko-KR" b="1" dirty="0"/>
          </a:p>
          <a:p>
            <a:pPr algn="ctr"/>
            <a:r>
              <a:rPr lang="ko-KR" altLang="en-US" b="1" dirty="0"/>
              <a:t>기본 설계</a:t>
            </a:r>
            <a:endParaRPr lang="en-US" altLang="ko-KR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800" b="1" dirty="0"/>
              <a:t> </a:t>
            </a:r>
            <a:endParaRPr lang="en-US" altLang="ko-KR" sz="700" b="1" dirty="0"/>
          </a:p>
          <a:p>
            <a:pPr algn="ctr"/>
            <a:r>
              <a:rPr lang="ko-KR" altLang="en-US" sz="1200" dirty="0"/>
              <a:t>헬멧 디자인</a:t>
            </a:r>
            <a:endParaRPr lang="en-US" altLang="ko-KR" sz="1200" dirty="0"/>
          </a:p>
          <a:p>
            <a:pPr algn="ctr"/>
            <a:r>
              <a:rPr lang="ko-KR" altLang="en-US" sz="1200" dirty="0"/>
              <a:t>소프트웨어 개발 심화 계획</a:t>
            </a:r>
            <a:endParaRPr lang="en-US" altLang="ko-KR" sz="1200" dirty="0"/>
          </a:p>
          <a:p>
            <a:pPr algn="ctr"/>
            <a:r>
              <a:rPr lang="ko-KR" altLang="en-US" sz="1200" dirty="0"/>
              <a:t>화면 구성</a:t>
            </a:r>
            <a:endParaRPr lang="en-US" altLang="ko-KR" sz="1200" dirty="0"/>
          </a:p>
          <a:p>
            <a:pPr algn="ctr"/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9DFE9E-1AFD-29B8-830C-8DB3ED70BE3C}"/>
              </a:ext>
            </a:extLst>
          </p:cNvPr>
          <p:cNvSpPr txBox="1"/>
          <p:nvPr/>
        </p:nvSpPr>
        <p:spPr>
          <a:xfrm>
            <a:off x="7499826" y="4245653"/>
            <a:ext cx="28327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경제성 파악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sz="1200" dirty="0"/>
              <a:t>PMF</a:t>
            </a:r>
            <a:r>
              <a:rPr lang="ko-KR" altLang="en-US" sz="1200" dirty="0"/>
              <a:t> 중 </a:t>
            </a:r>
            <a:r>
              <a:rPr lang="en-US" altLang="ko-KR" sz="1200" dirty="0"/>
              <a:t>CAC </a:t>
            </a:r>
            <a:r>
              <a:rPr lang="ko-KR" altLang="en-US" sz="1200" dirty="0"/>
              <a:t>분석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1D7912-C7FC-2DA8-0351-C103F66208CD}"/>
              </a:ext>
            </a:extLst>
          </p:cNvPr>
          <p:cNvSpPr txBox="1"/>
          <p:nvPr/>
        </p:nvSpPr>
        <p:spPr>
          <a:xfrm>
            <a:off x="9866611" y="4235604"/>
            <a:ext cx="1816407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홍보 및</a:t>
            </a:r>
            <a:endParaRPr lang="en-US" altLang="ko-KR" b="1" dirty="0"/>
          </a:p>
          <a:p>
            <a:pPr algn="ctr"/>
            <a:r>
              <a:rPr lang="ko-KR" altLang="en-US" b="1" dirty="0"/>
              <a:t>마케팅 계획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sz="1100" dirty="0"/>
              <a:t>경쟁우위전략</a:t>
            </a:r>
            <a:endParaRPr lang="en-US" altLang="ko-KR" sz="1100" dirty="0"/>
          </a:p>
          <a:p>
            <a:pPr algn="ctr"/>
            <a:r>
              <a:rPr lang="en-US" altLang="ko-KR" sz="1100" dirty="0"/>
              <a:t>4P / STP</a:t>
            </a:r>
          </a:p>
          <a:p>
            <a:pPr algn="ctr"/>
            <a:endParaRPr lang="ko-KR" altLang="en-US" sz="11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EBC5D96-9EEB-AA28-E7DF-B97D1B91BC63}"/>
              </a:ext>
            </a:extLst>
          </p:cNvPr>
          <p:cNvCxnSpPr>
            <a:cxnSpLocks/>
          </p:cNvCxnSpPr>
          <p:nvPr/>
        </p:nvCxnSpPr>
        <p:spPr>
          <a:xfrm>
            <a:off x="2305258" y="2360189"/>
            <a:ext cx="0" cy="2880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04310FB-4CE8-996D-DAAA-700388C01530}"/>
              </a:ext>
            </a:extLst>
          </p:cNvPr>
          <p:cNvCxnSpPr>
            <a:cxnSpLocks/>
          </p:cNvCxnSpPr>
          <p:nvPr/>
        </p:nvCxnSpPr>
        <p:spPr>
          <a:xfrm>
            <a:off x="4239565" y="2360189"/>
            <a:ext cx="0" cy="2880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3DA003-8239-463A-DD21-7508E9D35D7D}"/>
              </a:ext>
            </a:extLst>
          </p:cNvPr>
          <p:cNvCxnSpPr>
            <a:cxnSpLocks/>
          </p:cNvCxnSpPr>
          <p:nvPr/>
        </p:nvCxnSpPr>
        <p:spPr>
          <a:xfrm>
            <a:off x="6083438" y="2360189"/>
            <a:ext cx="0" cy="2880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1224A7-DBE8-A0A8-31D0-ECA92022FF90}"/>
              </a:ext>
            </a:extLst>
          </p:cNvPr>
          <p:cNvCxnSpPr>
            <a:cxnSpLocks/>
          </p:cNvCxnSpPr>
          <p:nvPr/>
        </p:nvCxnSpPr>
        <p:spPr>
          <a:xfrm>
            <a:off x="7987600" y="2360189"/>
            <a:ext cx="0" cy="2880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AAE474-02D5-E41D-E30B-F667232C1DAE}"/>
              </a:ext>
            </a:extLst>
          </p:cNvPr>
          <p:cNvCxnSpPr>
            <a:cxnSpLocks/>
          </p:cNvCxnSpPr>
          <p:nvPr/>
        </p:nvCxnSpPr>
        <p:spPr>
          <a:xfrm>
            <a:off x="9831474" y="2360189"/>
            <a:ext cx="0" cy="2880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97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429E24-50AE-6A55-BF03-2A1867248CB5}"/>
              </a:ext>
            </a:extLst>
          </p:cNvPr>
          <p:cNvSpPr txBox="1"/>
          <p:nvPr/>
        </p:nvSpPr>
        <p:spPr>
          <a:xfrm>
            <a:off x="2099645" y="1299433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01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25284B-D0AE-7149-4A8E-6AB81A10FEB3}"/>
              </a:ext>
            </a:extLst>
          </p:cNvPr>
          <p:cNvGrpSpPr/>
          <p:nvPr/>
        </p:nvGrpSpPr>
        <p:grpSpPr>
          <a:xfrm>
            <a:off x="9242468" y="808193"/>
            <a:ext cx="1591436" cy="2166297"/>
            <a:chOff x="9672166" y="408733"/>
            <a:chExt cx="1591436" cy="216629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23DF01F-A2DB-D64C-86BE-7822645A5A2F}"/>
                </a:ext>
              </a:extLst>
            </p:cNvPr>
            <p:cNvSpPr/>
            <p:nvPr/>
          </p:nvSpPr>
          <p:spPr>
            <a:xfrm rot="647849">
              <a:off x="9870277" y="408733"/>
              <a:ext cx="1225446" cy="2151123"/>
            </a:xfrm>
            <a:prstGeom prst="roundRect">
              <a:avLst/>
            </a:prstGeom>
            <a:noFill/>
            <a:ln w="762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1ED8460-43FC-AFA4-988C-5118050EB91B}"/>
                </a:ext>
              </a:extLst>
            </p:cNvPr>
            <p:cNvSpPr/>
            <p:nvPr/>
          </p:nvSpPr>
          <p:spPr>
            <a:xfrm rot="647849">
              <a:off x="10640957" y="509947"/>
              <a:ext cx="59144" cy="599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위쪽 모서리 24">
              <a:extLst>
                <a:ext uri="{FF2B5EF4-FFF2-40B4-BE49-F238E27FC236}">
                  <a16:creationId xmlns:a16="http://schemas.microsoft.com/office/drawing/2014/main" id="{5504AA40-79AB-8653-1F31-1F2566E5E3B8}"/>
                </a:ext>
              </a:extLst>
            </p:cNvPr>
            <p:cNvSpPr/>
            <p:nvPr/>
          </p:nvSpPr>
          <p:spPr>
            <a:xfrm rot="6047849">
              <a:off x="11075218" y="1350937"/>
              <a:ext cx="183204" cy="836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7218A1D4-5BC4-1166-D8CC-81A5CE131989}"/>
                </a:ext>
              </a:extLst>
            </p:cNvPr>
            <p:cNvSpPr/>
            <p:nvPr/>
          </p:nvSpPr>
          <p:spPr>
            <a:xfrm rot="6047849">
              <a:off x="11043226" y="1001858"/>
              <a:ext cx="369798" cy="709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768DB9C-FD1B-C45D-0321-B1895C715202}"/>
                </a:ext>
              </a:extLst>
            </p:cNvPr>
            <p:cNvSpPr/>
            <p:nvPr/>
          </p:nvSpPr>
          <p:spPr>
            <a:xfrm rot="647849">
              <a:off x="9672166" y="2230452"/>
              <a:ext cx="1252943" cy="344578"/>
            </a:xfrm>
            <a:custGeom>
              <a:avLst/>
              <a:gdLst>
                <a:gd name="connsiteX0" fmla="*/ 0 w 2486296"/>
                <a:gd name="connsiteY0" fmla="*/ 0 h 539500"/>
                <a:gd name="connsiteX1" fmla="*/ 2486296 w 2486296"/>
                <a:gd name="connsiteY1" fmla="*/ 0 h 539500"/>
                <a:gd name="connsiteX2" fmla="*/ 2486296 w 2486296"/>
                <a:gd name="connsiteY2" fmla="*/ 125109 h 539500"/>
                <a:gd name="connsiteX3" fmla="*/ 2071905 w 2486296"/>
                <a:gd name="connsiteY3" fmla="*/ 539500 h 539500"/>
                <a:gd name="connsiteX4" fmla="*/ 414391 w 2486296"/>
                <a:gd name="connsiteY4" fmla="*/ 539500 h 539500"/>
                <a:gd name="connsiteX5" fmla="*/ 0 w 2486296"/>
                <a:gd name="connsiteY5" fmla="*/ 125109 h 53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6296" h="539500">
                  <a:moveTo>
                    <a:pt x="0" y="0"/>
                  </a:moveTo>
                  <a:lnTo>
                    <a:pt x="2486296" y="0"/>
                  </a:lnTo>
                  <a:lnTo>
                    <a:pt x="2486296" y="125109"/>
                  </a:lnTo>
                  <a:cubicBezTo>
                    <a:pt x="2486296" y="353971"/>
                    <a:pt x="2300767" y="539500"/>
                    <a:pt x="2071905" y="539500"/>
                  </a:cubicBezTo>
                  <a:lnTo>
                    <a:pt x="414391" y="539500"/>
                  </a:lnTo>
                  <a:cubicBezTo>
                    <a:pt x="185529" y="539500"/>
                    <a:pt x="0" y="353971"/>
                    <a:pt x="0" y="125109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EF02E6-E49F-2143-D9A4-FA2E51CE8737}"/>
              </a:ext>
            </a:extLst>
          </p:cNvPr>
          <p:cNvSpPr/>
          <p:nvPr/>
        </p:nvSpPr>
        <p:spPr>
          <a:xfrm>
            <a:off x="927904" y="2824033"/>
            <a:ext cx="10336192" cy="28930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E1DD46-4ED2-F27D-39B0-F71F6B28BD0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096000" y="2836254"/>
            <a:ext cx="0" cy="2880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CE8FE9-F029-45E8-DA80-276565504B2F}"/>
              </a:ext>
            </a:extLst>
          </p:cNvPr>
          <p:cNvSpPr txBox="1"/>
          <p:nvPr/>
        </p:nvSpPr>
        <p:spPr>
          <a:xfrm>
            <a:off x="2709057" y="1528196"/>
            <a:ext cx="221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C5DE8-7492-4F0D-094F-E99AAED402AD}"/>
              </a:ext>
            </a:extLst>
          </p:cNvPr>
          <p:cNvSpPr txBox="1"/>
          <p:nvPr/>
        </p:nvSpPr>
        <p:spPr>
          <a:xfrm>
            <a:off x="1776547" y="1777898"/>
            <a:ext cx="928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공유 </a:t>
            </a:r>
            <a:r>
              <a:rPr lang="ko-KR" altLang="en-US" sz="2800" dirty="0" err="1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킥보드</a:t>
            </a:r>
            <a:r>
              <a:rPr lang="ko-KR" altLang="en-US" sz="28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이용 안전을 위한 헬멧 대여 서비스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7567E2-F673-BE5D-CBAB-6BCFCAF72147}"/>
              </a:ext>
            </a:extLst>
          </p:cNvPr>
          <p:cNvCxnSpPr>
            <a:cxnSpLocks/>
          </p:cNvCxnSpPr>
          <p:nvPr/>
        </p:nvCxnSpPr>
        <p:spPr>
          <a:xfrm>
            <a:off x="927904" y="2836254"/>
            <a:ext cx="10336193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9D48C8-56D6-2F7C-138E-9B2EB355431A}"/>
              </a:ext>
            </a:extLst>
          </p:cNvPr>
          <p:cNvSpPr txBox="1"/>
          <p:nvPr/>
        </p:nvSpPr>
        <p:spPr>
          <a:xfrm>
            <a:off x="1212945" y="3003644"/>
            <a:ext cx="474617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기획배경</a:t>
            </a:r>
            <a:endParaRPr lang="en-US" altLang="ko-KR" sz="1600" b="1" dirty="0"/>
          </a:p>
          <a:p>
            <a:r>
              <a:rPr lang="ko-KR" altLang="en-US" sz="1400" dirty="0"/>
              <a:t>최근 공유 </a:t>
            </a:r>
            <a:r>
              <a:rPr lang="ko-KR" altLang="en-US" sz="1400" dirty="0" err="1"/>
              <a:t>킥보드</a:t>
            </a:r>
            <a:r>
              <a:rPr lang="ko-KR" altLang="en-US" sz="1400" dirty="0"/>
              <a:t> 이용자가 늘어나면서 헬멧을 착용하지 않는 사람 또한 증가하고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그러나 </a:t>
            </a:r>
            <a:r>
              <a:rPr lang="ko-KR" altLang="en-US" sz="1400" dirty="0" err="1"/>
              <a:t>킥보드</a:t>
            </a:r>
            <a:r>
              <a:rPr lang="ko-KR" altLang="en-US" sz="1400" dirty="0"/>
              <a:t> 탑승 중 사고로 머리 부분에 부상을 입는 사례가 전체 사고 건수의 약 </a:t>
            </a:r>
            <a:r>
              <a:rPr lang="en-US" altLang="ko-KR" sz="1400" dirty="0"/>
              <a:t>51.9%</a:t>
            </a:r>
            <a:r>
              <a:rPr lang="ko-KR" altLang="en-US" sz="1400" dirty="0"/>
              <a:t>에 이르며</a:t>
            </a:r>
            <a:r>
              <a:rPr lang="en-US" altLang="ko-KR" sz="1400" dirty="0"/>
              <a:t>, </a:t>
            </a:r>
            <a:r>
              <a:rPr lang="ko-KR" altLang="en-US" sz="1400" dirty="0"/>
              <a:t>국내에서 </a:t>
            </a:r>
            <a:r>
              <a:rPr lang="ko-KR" altLang="en-US" sz="1400" dirty="0" err="1"/>
              <a:t>킥보드</a:t>
            </a:r>
            <a:r>
              <a:rPr lang="ko-KR" altLang="en-US" sz="1400" dirty="0"/>
              <a:t> 탑승 헬멧 미착용 시 과태료가 </a:t>
            </a:r>
            <a:r>
              <a:rPr lang="en-US" altLang="ko-KR" sz="1400" dirty="0"/>
              <a:t>2</a:t>
            </a:r>
            <a:r>
              <a:rPr lang="ko-KR" altLang="en-US" sz="1400" dirty="0"/>
              <a:t>만 원 가량 부과된다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600" b="1" dirty="0"/>
              <a:t>기획의도</a:t>
            </a:r>
            <a:endParaRPr lang="en-US" altLang="ko-KR" sz="1600" b="1" dirty="0"/>
          </a:p>
          <a:p>
            <a:r>
              <a:rPr lang="ko-KR" altLang="en-US" sz="1400" dirty="0"/>
              <a:t>우리는 </a:t>
            </a:r>
            <a:r>
              <a:rPr lang="ko-KR" altLang="en-US" sz="1400" dirty="0" err="1"/>
              <a:t>킥보드</a:t>
            </a:r>
            <a:r>
              <a:rPr lang="ko-KR" altLang="en-US" sz="1400" dirty="0"/>
              <a:t> 이용이 예측하기 힘든 상황에서 이루어져 헬멧을 구비하지 못하는 문제를 해결하고자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킥보드</a:t>
            </a:r>
            <a:r>
              <a:rPr lang="ko-KR" altLang="en-US" sz="1400" dirty="0"/>
              <a:t> 이용 시</a:t>
            </a:r>
            <a:r>
              <a:rPr lang="en-US" altLang="ko-KR" sz="1400" dirty="0"/>
              <a:t> </a:t>
            </a:r>
            <a:r>
              <a:rPr lang="ko-KR" altLang="en-US" sz="1400" dirty="0"/>
              <a:t>가까운 헬멧</a:t>
            </a:r>
            <a:endParaRPr lang="en-US" altLang="ko-KR" sz="1400" dirty="0"/>
          </a:p>
          <a:p>
            <a:r>
              <a:rPr lang="ko-KR" altLang="en-US" sz="1400" dirty="0"/>
              <a:t>대여소를 제공하는 프로젝트를 시작하였다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A04A4B-146B-6A51-30C4-DC9ED2E74584}"/>
              </a:ext>
            </a:extLst>
          </p:cNvPr>
          <p:cNvSpPr txBox="1"/>
          <p:nvPr/>
        </p:nvSpPr>
        <p:spPr>
          <a:xfrm>
            <a:off x="6282213" y="3311277"/>
            <a:ext cx="49250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주요기능</a:t>
            </a:r>
            <a:endParaRPr lang="en-US" altLang="ko-KR" sz="1600" b="1" dirty="0"/>
          </a:p>
          <a:p>
            <a:r>
              <a:rPr lang="ko-KR" altLang="en-US" sz="1400" dirty="0"/>
              <a:t>이 서비스는 주로 </a:t>
            </a:r>
            <a:r>
              <a:rPr lang="en-US" altLang="ko-KR" sz="1400" dirty="0"/>
              <a:t>5~10</a:t>
            </a:r>
            <a:r>
              <a:rPr lang="ko-KR" altLang="en-US" sz="1400" dirty="0"/>
              <a:t>분간 단거리로 킥보드를 이용하는 사람과 </a:t>
            </a:r>
            <a:r>
              <a:rPr lang="en-US" altLang="ko-KR" sz="1400" dirty="0"/>
              <a:t>10~20</a:t>
            </a:r>
            <a:r>
              <a:rPr lang="ko-KR" altLang="en-US" sz="1400" dirty="0"/>
              <a:t>분간 중장거리로 이용하는 사람을 대상으로 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헬멧은 충격을 감지했을 때 반응이 없으면 </a:t>
            </a:r>
            <a:r>
              <a:rPr lang="en-US" altLang="ko-KR" sz="1400" dirty="0"/>
              <a:t>119</a:t>
            </a:r>
            <a:r>
              <a:rPr lang="ko-KR" altLang="en-US" sz="1400" dirty="0"/>
              <a:t>에 자동으로 신고한다</a:t>
            </a:r>
            <a:r>
              <a:rPr lang="en-US" altLang="ko-KR" sz="1400" dirty="0"/>
              <a:t>. </a:t>
            </a:r>
            <a:r>
              <a:rPr lang="ko-KR" altLang="en-US" sz="1400" dirty="0"/>
              <a:t>대여와 반납을 편리하게 하기 위해 앱에서 각 대여소의 남은 수량을 확인하며 </a:t>
            </a:r>
            <a:r>
              <a:rPr lang="en-US" altLang="ko-KR" sz="1400" dirty="0"/>
              <a:t>QR </a:t>
            </a:r>
            <a:r>
              <a:rPr lang="ko-KR" altLang="en-US" sz="1400" dirty="0"/>
              <a:t>스캔 방식으로 대여를 진행한다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일정 비용으로 편의점이나 임시 반납소에도 반납할 수 있도록 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대여소별로 </a:t>
            </a:r>
            <a:r>
              <a:rPr lang="en-US" altLang="ko-KR" sz="1400" dirty="0"/>
              <a:t>UV </a:t>
            </a:r>
            <a:r>
              <a:rPr lang="ko-KR" altLang="en-US" sz="1400" dirty="0"/>
              <a:t>살균기를 설치하고 정기적인 헬멧 관리로</a:t>
            </a:r>
            <a:endParaRPr lang="en-US" altLang="ko-KR" sz="1400" dirty="0"/>
          </a:p>
          <a:p>
            <a:r>
              <a:rPr lang="ko-KR" altLang="en-US" sz="1400" dirty="0"/>
              <a:t>위생 문제를 해결할 예정이다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2DD7211-A4CD-7FCE-63F3-243F570C6E53}"/>
              </a:ext>
            </a:extLst>
          </p:cNvPr>
          <p:cNvCxnSpPr>
            <a:cxnSpLocks/>
          </p:cNvCxnSpPr>
          <p:nvPr/>
        </p:nvCxnSpPr>
        <p:spPr>
          <a:xfrm>
            <a:off x="927904" y="4354146"/>
            <a:ext cx="516809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216F1F-1D24-27DC-306A-DB74C31109F3}"/>
              </a:ext>
            </a:extLst>
          </p:cNvPr>
          <p:cNvSpPr txBox="1"/>
          <p:nvPr/>
        </p:nvSpPr>
        <p:spPr>
          <a:xfrm>
            <a:off x="10219979" y="6584567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947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84873E6C-710F-DCF2-E03B-1BF2803548C6}"/>
              </a:ext>
            </a:extLst>
          </p:cNvPr>
          <p:cNvSpPr/>
          <p:nvPr/>
        </p:nvSpPr>
        <p:spPr>
          <a:xfrm>
            <a:off x="1475513" y="2395537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1C83B95-8586-8B5C-996F-41927ACB6699}"/>
              </a:ext>
            </a:extLst>
          </p:cNvPr>
          <p:cNvSpPr/>
          <p:nvPr/>
        </p:nvSpPr>
        <p:spPr>
          <a:xfrm>
            <a:off x="3424859" y="2395538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010E04-1256-9AD8-3527-4038F7EA5ABC}"/>
              </a:ext>
            </a:extLst>
          </p:cNvPr>
          <p:cNvSpPr/>
          <p:nvPr/>
        </p:nvSpPr>
        <p:spPr>
          <a:xfrm>
            <a:off x="5374205" y="2395538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543DBC-5334-2113-A276-DBF549C65501}"/>
              </a:ext>
            </a:extLst>
          </p:cNvPr>
          <p:cNvSpPr/>
          <p:nvPr/>
        </p:nvSpPr>
        <p:spPr>
          <a:xfrm>
            <a:off x="7323551" y="2395538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AEA22BF-E09E-2450-5BC7-04B9F25EBD94}"/>
              </a:ext>
            </a:extLst>
          </p:cNvPr>
          <p:cNvSpPr/>
          <p:nvPr/>
        </p:nvSpPr>
        <p:spPr>
          <a:xfrm>
            <a:off x="9272896" y="2395536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D57C2CA-CD73-05A9-9F3F-BE71E44DBA5B}"/>
              </a:ext>
            </a:extLst>
          </p:cNvPr>
          <p:cNvGrpSpPr/>
          <p:nvPr/>
        </p:nvGrpSpPr>
        <p:grpSpPr>
          <a:xfrm>
            <a:off x="693886" y="1950720"/>
            <a:ext cx="2832776" cy="3789838"/>
            <a:chOff x="694944" y="1950720"/>
            <a:chExt cx="2832776" cy="37898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52C60B-0B5C-13E6-553C-96B92AEE5C55}"/>
                </a:ext>
              </a:extLst>
            </p:cNvPr>
            <p:cNvSpPr txBox="1"/>
            <p:nvPr/>
          </p:nvSpPr>
          <p:spPr>
            <a:xfrm>
              <a:off x="694944" y="4478674"/>
              <a:ext cx="283277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양승환</a:t>
              </a:r>
              <a:endParaRPr lang="en-US" altLang="ko-KR" dirty="0"/>
            </a:p>
            <a:p>
              <a:pPr algn="ctr"/>
              <a:r>
                <a:rPr lang="ko-KR" altLang="en-US" b="1" dirty="0"/>
                <a:t>보컬 </a:t>
              </a:r>
              <a:r>
                <a:rPr lang="en-US" altLang="ko-KR" b="1" dirty="0"/>
                <a:t>Vo.</a:t>
              </a:r>
            </a:p>
            <a:p>
              <a:pPr algn="ctr"/>
              <a:endParaRPr lang="en-US" altLang="ko-KR" sz="1600" b="1" dirty="0"/>
            </a:p>
            <a:p>
              <a:pPr algn="ctr"/>
              <a:r>
                <a:rPr lang="ko-KR" altLang="en-US" sz="1200" dirty="0"/>
                <a:t>경북대학교 전자공학부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모바일공학전공</a:t>
              </a:r>
            </a:p>
          </p:txBody>
        </p:sp>
        <p:sp>
          <p:nvSpPr>
            <p:cNvPr id="12" name="직사각형 11" descr="엄지손가락을 위로 올린 남성 사업가">
              <a:extLst>
                <a:ext uri="{FF2B5EF4-FFF2-40B4-BE49-F238E27FC236}">
                  <a16:creationId xmlns:a16="http://schemas.microsoft.com/office/drawing/2014/main" id="{273E0320-E534-322E-EBE6-A8773F7EEE47}"/>
                </a:ext>
              </a:extLst>
            </p:cNvPr>
            <p:cNvSpPr/>
            <p:nvPr/>
          </p:nvSpPr>
          <p:spPr>
            <a:xfrm>
              <a:off x="1601937" y="1950720"/>
              <a:ext cx="950976" cy="2328672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56D0458-AF33-4C5B-8778-36B4CB2FECF9}"/>
              </a:ext>
            </a:extLst>
          </p:cNvPr>
          <p:cNvGrpSpPr/>
          <p:nvPr/>
        </p:nvGrpSpPr>
        <p:grpSpPr>
          <a:xfrm>
            <a:off x="2686749" y="1950720"/>
            <a:ext cx="2832776" cy="3789838"/>
            <a:chOff x="2474976" y="1950720"/>
            <a:chExt cx="2832776" cy="3789838"/>
          </a:xfrm>
        </p:grpSpPr>
        <p:sp>
          <p:nvSpPr>
            <p:cNvPr id="13" name="직사각형 12" descr="셋을 세는 남성 기업인">
              <a:extLst>
                <a:ext uri="{FF2B5EF4-FFF2-40B4-BE49-F238E27FC236}">
                  <a16:creationId xmlns:a16="http://schemas.microsoft.com/office/drawing/2014/main" id="{7D452510-7D77-A956-2E39-5342F440ED99}"/>
                </a:ext>
              </a:extLst>
            </p:cNvPr>
            <p:cNvSpPr/>
            <p:nvPr/>
          </p:nvSpPr>
          <p:spPr>
            <a:xfrm>
              <a:off x="3415876" y="1950720"/>
              <a:ext cx="950976" cy="2328672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AEAAD8-87F7-11CC-A0D6-3F20223F9402}"/>
                </a:ext>
              </a:extLst>
            </p:cNvPr>
            <p:cNvSpPr txBox="1"/>
            <p:nvPr/>
          </p:nvSpPr>
          <p:spPr>
            <a:xfrm>
              <a:off x="2474976" y="4478674"/>
              <a:ext cx="283277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양승환</a:t>
              </a:r>
              <a:endParaRPr lang="en-US" altLang="ko-KR" dirty="0"/>
            </a:p>
            <a:p>
              <a:pPr algn="ctr"/>
              <a:r>
                <a:rPr lang="ko-KR" altLang="en-US" b="1" dirty="0"/>
                <a:t>기타 </a:t>
              </a:r>
              <a:r>
                <a:rPr lang="en-US" altLang="ko-KR" b="1" dirty="0"/>
                <a:t>Gt.</a:t>
              </a:r>
            </a:p>
            <a:p>
              <a:pPr algn="ctr"/>
              <a:endParaRPr lang="en-US" altLang="ko-KR" sz="1600" b="1" dirty="0"/>
            </a:p>
            <a:p>
              <a:pPr algn="ctr"/>
              <a:r>
                <a:rPr lang="ko-KR" altLang="en-US" sz="1200" dirty="0"/>
                <a:t>경북대학교 전자공학부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모바일공학전공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A94EC39-748C-8494-9E1F-D5285473F23B}"/>
              </a:ext>
            </a:extLst>
          </p:cNvPr>
          <p:cNvGrpSpPr/>
          <p:nvPr/>
        </p:nvGrpSpPr>
        <p:grpSpPr>
          <a:xfrm>
            <a:off x="4679612" y="1950720"/>
            <a:ext cx="2832776" cy="3820616"/>
            <a:chOff x="4702048" y="1950720"/>
            <a:chExt cx="2832776" cy="3820616"/>
          </a:xfrm>
        </p:grpSpPr>
        <p:sp>
          <p:nvSpPr>
            <p:cNvPr id="14" name="직사각형 13" descr="엄지손가락을 아래로 내린 남성 사업가">
              <a:extLst>
                <a:ext uri="{FF2B5EF4-FFF2-40B4-BE49-F238E27FC236}">
                  <a16:creationId xmlns:a16="http://schemas.microsoft.com/office/drawing/2014/main" id="{0FDD44DD-84FB-F74D-608B-CA552C951C52}"/>
                </a:ext>
              </a:extLst>
            </p:cNvPr>
            <p:cNvSpPr/>
            <p:nvPr/>
          </p:nvSpPr>
          <p:spPr>
            <a:xfrm>
              <a:off x="5707661" y="1950720"/>
              <a:ext cx="821550" cy="2328672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DD940D-B79D-E298-2206-A5B5733D788B}"/>
                </a:ext>
              </a:extLst>
            </p:cNvPr>
            <p:cNvSpPr txBox="1"/>
            <p:nvPr/>
          </p:nvSpPr>
          <p:spPr>
            <a:xfrm>
              <a:off x="4702048" y="4478674"/>
              <a:ext cx="283277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양승환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베이스 </a:t>
              </a:r>
              <a:r>
                <a:rPr lang="en-US" altLang="ko-KR" b="1" dirty="0"/>
                <a:t>Ba.</a:t>
              </a:r>
            </a:p>
            <a:p>
              <a:pPr algn="ctr"/>
              <a:endParaRPr lang="en-US" altLang="ko-KR" sz="1600" dirty="0"/>
            </a:p>
            <a:p>
              <a:pPr algn="ctr"/>
              <a:r>
                <a:rPr lang="ko-KR" altLang="en-US" sz="1200" dirty="0"/>
                <a:t>경북대학교 전자공학부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모바일공학전공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56B09E8-11BF-288E-853C-DDC7ADABBA01}"/>
              </a:ext>
            </a:extLst>
          </p:cNvPr>
          <p:cNvGrpSpPr/>
          <p:nvPr/>
        </p:nvGrpSpPr>
        <p:grpSpPr>
          <a:xfrm>
            <a:off x="6672475" y="1950720"/>
            <a:ext cx="2832776" cy="3789838"/>
            <a:chOff x="6268720" y="1950720"/>
            <a:chExt cx="2832776" cy="3789838"/>
          </a:xfrm>
        </p:grpSpPr>
        <p:sp>
          <p:nvSpPr>
            <p:cNvPr id="15" name="직사각형 14" descr="턱 옆에 손을 얹은 남학생">
              <a:extLst>
                <a:ext uri="{FF2B5EF4-FFF2-40B4-BE49-F238E27FC236}">
                  <a16:creationId xmlns:a16="http://schemas.microsoft.com/office/drawing/2014/main" id="{0F7C3931-7DD5-B407-6AAC-6377348F7333}"/>
                </a:ext>
              </a:extLst>
            </p:cNvPr>
            <p:cNvSpPr/>
            <p:nvPr/>
          </p:nvSpPr>
          <p:spPr>
            <a:xfrm>
              <a:off x="7329550" y="1950720"/>
              <a:ext cx="711116" cy="2328672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903C7A-6AB6-E1C1-589E-252F5947A91D}"/>
                </a:ext>
              </a:extLst>
            </p:cNvPr>
            <p:cNvSpPr txBox="1"/>
            <p:nvPr/>
          </p:nvSpPr>
          <p:spPr>
            <a:xfrm>
              <a:off x="6268720" y="4478674"/>
              <a:ext cx="283277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양승환</a:t>
              </a:r>
              <a:endParaRPr lang="en-US" altLang="ko-KR" dirty="0"/>
            </a:p>
            <a:p>
              <a:pPr algn="ctr"/>
              <a:r>
                <a:rPr lang="ko-KR" altLang="en-US" b="1" dirty="0"/>
                <a:t>드럼 </a:t>
              </a:r>
              <a:r>
                <a:rPr lang="en-US" altLang="ko-KR" b="1" dirty="0"/>
                <a:t>Dr.</a:t>
              </a:r>
            </a:p>
            <a:p>
              <a:pPr algn="ctr"/>
              <a:endParaRPr lang="en-US" altLang="ko-KR" sz="1600" b="1" dirty="0"/>
            </a:p>
            <a:p>
              <a:pPr algn="ctr"/>
              <a:r>
                <a:rPr lang="ko-KR" altLang="en-US" sz="1200" dirty="0"/>
                <a:t>경북대학교 전자공학부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모바일공학전공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A5F48D-77A6-9CBC-006B-E23379B36901}"/>
              </a:ext>
            </a:extLst>
          </p:cNvPr>
          <p:cNvGrpSpPr/>
          <p:nvPr/>
        </p:nvGrpSpPr>
        <p:grpSpPr>
          <a:xfrm>
            <a:off x="8665338" y="1950720"/>
            <a:ext cx="2832776" cy="3789838"/>
            <a:chOff x="8666396" y="1950720"/>
            <a:chExt cx="2832776" cy="3789838"/>
          </a:xfrm>
        </p:grpSpPr>
        <p:sp>
          <p:nvSpPr>
            <p:cNvPr id="35" name="직사각형 34" descr="엄지 손가락을 위로 올린 여성 기업인">
              <a:extLst>
                <a:ext uri="{FF2B5EF4-FFF2-40B4-BE49-F238E27FC236}">
                  <a16:creationId xmlns:a16="http://schemas.microsoft.com/office/drawing/2014/main" id="{10C96F04-4959-F112-E847-B6DC7AAA5D6C}"/>
                </a:ext>
              </a:extLst>
            </p:cNvPr>
            <p:cNvSpPr/>
            <p:nvPr/>
          </p:nvSpPr>
          <p:spPr>
            <a:xfrm>
              <a:off x="9727226" y="1950720"/>
              <a:ext cx="711116" cy="2328672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6A6A34-F872-55E0-22D7-BCE8E7251C2B}"/>
                </a:ext>
              </a:extLst>
            </p:cNvPr>
            <p:cNvSpPr txBox="1"/>
            <p:nvPr/>
          </p:nvSpPr>
          <p:spPr>
            <a:xfrm>
              <a:off x="8666396" y="4478674"/>
              <a:ext cx="283277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양승환</a:t>
              </a:r>
              <a:endParaRPr lang="en-US" altLang="ko-KR" dirty="0"/>
            </a:p>
            <a:p>
              <a:pPr algn="ctr"/>
              <a:r>
                <a:rPr lang="ko-KR" altLang="en-US" b="1" dirty="0"/>
                <a:t>키보드 </a:t>
              </a:r>
              <a:r>
                <a:rPr lang="en-US" altLang="ko-KR" b="1" dirty="0"/>
                <a:t>Ky.</a:t>
              </a:r>
            </a:p>
            <a:p>
              <a:pPr algn="ctr"/>
              <a:endParaRPr lang="en-US" altLang="ko-KR" sz="1600" b="1" dirty="0"/>
            </a:p>
            <a:p>
              <a:pPr algn="ctr"/>
              <a:r>
                <a:rPr lang="ko-KR" altLang="en-US" sz="1200" dirty="0"/>
                <a:t>경북대학교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미디어커뮤니케이션학과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CE8FE9-F029-45E8-DA80-276565504B2F}"/>
              </a:ext>
            </a:extLst>
          </p:cNvPr>
          <p:cNvSpPr txBox="1"/>
          <p:nvPr/>
        </p:nvSpPr>
        <p:spPr>
          <a:xfrm>
            <a:off x="1417320" y="641105"/>
            <a:ext cx="221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042B2C-6985-897C-55C4-25DAED0D4E86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E3ECB2-9A28-FC2A-3513-FD3A660EBDE3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3DD14-E64A-DCE4-1703-62880009C884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02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BDCDF0-9514-ED14-ABC6-AE7F9DB87288}"/>
              </a:ext>
            </a:extLst>
          </p:cNvPr>
          <p:cNvSpPr txBox="1"/>
          <p:nvPr/>
        </p:nvSpPr>
        <p:spPr>
          <a:xfrm>
            <a:off x="9373533" y="6613372"/>
            <a:ext cx="447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2F2F2"/>
                </a:solidFill>
              </a:rPr>
              <a:t>2024 K-</a:t>
            </a:r>
            <a:r>
              <a:rPr lang="ko-KR" altLang="en-US" sz="1100" dirty="0" err="1">
                <a:solidFill>
                  <a:srgbClr val="F2F2F2"/>
                </a:solidFill>
              </a:rPr>
              <a:t>해커톤</a:t>
            </a:r>
            <a:r>
              <a:rPr lang="ko-KR" altLang="en-US" sz="1100" dirty="0">
                <a:solidFill>
                  <a:srgbClr val="F2F2F2"/>
                </a:solidFill>
              </a:rPr>
              <a:t> </a:t>
            </a:r>
            <a:r>
              <a:rPr lang="en-US" altLang="ko-KR" sz="1100" dirty="0">
                <a:solidFill>
                  <a:srgbClr val="F2F2F2"/>
                </a:solidFill>
              </a:rPr>
              <a:t>1</a:t>
            </a:r>
            <a:r>
              <a:rPr lang="ko-KR" altLang="en-US" sz="1100" dirty="0">
                <a:solidFill>
                  <a:srgbClr val="F2F2F2"/>
                </a:solidFill>
              </a:rPr>
              <a:t>분과 예선</a:t>
            </a:r>
            <a:r>
              <a:rPr lang="en-US" altLang="ko-KR" sz="1100" dirty="0">
                <a:solidFill>
                  <a:srgbClr val="F2F2F2"/>
                </a:solidFill>
              </a:rPr>
              <a:t> N</a:t>
            </a:r>
            <a:r>
              <a:rPr lang="ko-KR" altLang="en-US" sz="1100" dirty="0">
                <a:solidFill>
                  <a:srgbClr val="F2F2F2"/>
                </a:solidFill>
              </a:rPr>
              <a:t>조</a:t>
            </a:r>
            <a:r>
              <a:rPr lang="en-US" altLang="ko-KR" sz="1100" dirty="0">
                <a:solidFill>
                  <a:srgbClr val="F2F2F2"/>
                </a:solidFill>
              </a:rPr>
              <a:t> MLB</a:t>
            </a:r>
            <a:endParaRPr lang="ko-KR" altLang="en-US" sz="1100" dirty="0">
              <a:solidFill>
                <a:srgbClr val="F2F2F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51B5C-0B77-0393-B211-B68DE2D7B7AC}"/>
              </a:ext>
            </a:extLst>
          </p:cNvPr>
          <p:cNvSpPr txBox="1"/>
          <p:nvPr/>
        </p:nvSpPr>
        <p:spPr>
          <a:xfrm>
            <a:off x="902638" y="886553"/>
            <a:ext cx="1591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21112F-FF0D-8186-F3C6-BDCBAF9E29A9}"/>
              </a:ext>
            </a:extLst>
          </p:cNvPr>
          <p:cNvCxnSpPr>
            <a:cxnSpLocks/>
          </p:cNvCxnSpPr>
          <p:nvPr/>
        </p:nvCxnSpPr>
        <p:spPr>
          <a:xfrm>
            <a:off x="972273" y="1624386"/>
            <a:ext cx="10336193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2F22CBD8-8423-A266-CDB9-E4D0A30D2302}"/>
              </a:ext>
            </a:extLst>
          </p:cNvPr>
          <p:cNvSpPr/>
          <p:nvPr/>
        </p:nvSpPr>
        <p:spPr>
          <a:xfrm>
            <a:off x="2343743" y="2321288"/>
            <a:ext cx="958257" cy="762544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  <a:endParaRPr lang="ko-KR" altLang="en-US" sz="24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01F55AA0-59B1-DD86-C948-32B4DE8AF3BE}"/>
              </a:ext>
            </a:extLst>
          </p:cNvPr>
          <p:cNvSpPr/>
          <p:nvPr/>
        </p:nvSpPr>
        <p:spPr>
          <a:xfrm>
            <a:off x="2436558" y="2214588"/>
            <a:ext cx="369704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34D683CF-D6BB-42F0-C18A-4BA2409AA0F8}"/>
              </a:ext>
            </a:extLst>
          </p:cNvPr>
          <p:cNvSpPr/>
          <p:nvPr/>
        </p:nvSpPr>
        <p:spPr>
          <a:xfrm>
            <a:off x="4971924" y="2321288"/>
            <a:ext cx="958257" cy="762544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endParaRPr lang="ko-KR" altLang="en-US" sz="24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F76079BC-CDEC-8839-1DEC-754D3028E7F9}"/>
              </a:ext>
            </a:extLst>
          </p:cNvPr>
          <p:cNvSpPr/>
          <p:nvPr/>
        </p:nvSpPr>
        <p:spPr>
          <a:xfrm>
            <a:off x="5064739" y="2214588"/>
            <a:ext cx="369704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52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6C90A426-428B-3752-DEE9-0A4B5E84FB79}"/>
              </a:ext>
            </a:extLst>
          </p:cNvPr>
          <p:cNvSpPr/>
          <p:nvPr/>
        </p:nvSpPr>
        <p:spPr>
          <a:xfrm>
            <a:off x="7931745" y="2321288"/>
            <a:ext cx="958257" cy="762544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  <a:endParaRPr lang="ko-KR" altLang="en-US" sz="24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4D11AA1F-23B3-B58B-9D0A-80B57F46FDDA}"/>
              </a:ext>
            </a:extLst>
          </p:cNvPr>
          <p:cNvSpPr/>
          <p:nvPr/>
        </p:nvSpPr>
        <p:spPr>
          <a:xfrm>
            <a:off x="8024560" y="2214588"/>
            <a:ext cx="369704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014AC236-52E6-7D66-A89D-38DAA3C8264B}"/>
              </a:ext>
            </a:extLst>
          </p:cNvPr>
          <p:cNvSpPr/>
          <p:nvPr/>
        </p:nvSpPr>
        <p:spPr>
          <a:xfrm>
            <a:off x="2278529" y="4276609"/>
            <a:ext cx="958257" cy="762544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ko-KR" altLang="en-US" sz="24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28C66393-045B-26EA-BDA0-DE96BD45460D}"/>
              </a:ext>
            </a:extLst>
          </p:cNvPr>
          <p:cNvSpPr/>
          <p:nvPr/>
        </p:nvSpPr>
        <p:spPr>
          <a:xfrm>
            <a:off x="2371344" y="4169909"/>
            <a:ext cx="369704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52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BCBB135E-D993-AFAC-551A-90FCDEEA5BF3}"/>
              </a:ext>
            </a:extLst>
          </p:cNvPr>
          <p:cNvSpPr/>
          <p:nvPr/>
        </p:nvSpPr>
        <p:spPr>
          <a:xfrm>
            <a:off x="5064739" y="4276609"/>
            <a:ext cx="958257" cy="762544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</a:t>
            </a:r>
            <a:endParaRPr lang="ko-KR" altLang="en-US" sz="24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A7C36A28-2996-C387-B8CC-732C5728A0A3}"/>
              </a:ext>
            </a:extLst>
          </p:cNvPr>
          <p:cNvSpPr/>
          <p:nvPr/>
        </p:nvSpPr>
        <p:spPr>
          <a:xfrm>
            <a:off x="5157554" y="4169909"/>
            <a:ext cx="369704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9AB72CC9-D69F-C74B-35A6-8E7F4C5F5310}"/>
              </a:ext>
            </a:extLst>
          </p:cNvPr>
          <p:cNvSpPr/>
          <p:nvPr/>
        </p:nvSpPr>
        <p:spPr>
          <a:xfrm>
            <a:off x="8024560" y="4169909"/>
            <a:ext cx="958257" cy="762544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06</a:t>
            </a:r>
            <a:endParaRPr lang="ko-KR" altLang="en-US" sz="24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A32108DA-176D-5ED8-C1DA-BCDC9709E9B4}"/>
              </a:ext>
            </a:extLst>
          </p:cNvPr>
          <p:cNvSpPr/>
          <p:nvPr/>
        </p:nvSpPr>
        <p:spPr>
          <a:xfrm>
            <a:off x="8117375" y="4063209"/>
            <a:ext cx="369704" cy="1067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52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59498-CE58-F9FB-B80E-5C1FF1D6EF14}"/>
              </a:ext>
            </a:extLst>
          </p:cNvPr>
          <p:cNvSpPr txBox="1"/>
          <p:nvPr/>
        </p:nvSpPr>
        <p:spPr>
          <a:xfrm>
            <a:off x="1389874" y="3190532"/>
            <a:ext cx="283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서비스 개요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306B99-410D-A6D5-D8EC-B62D62DCEDDA}"/>
              </a:ext>
            </a:extLst>
          </p:cNvPr>
          <p:cNvSpPr txBox="1"/>
          <p:nvPr/>
        </p:nvSpPr>
        <p:spPr>
          <a:xfrm>
            <a:off x="4034664" y="3222699"/>
            <a:ext cx="283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팀원 소개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06121-6893-CD56-88E8-C00185125BDF}"/>
              </a:ext>
            </a:extLst>
          </p:cNvPr>
          <p:cNvSpPr txBox="1"/>
          <p:nvPr/>
        </p:nvSpPr>
        <p:spPr>
          <a:xfrm>
            <a:off x="6977876" y="3222699"/>
            <a:ext cx="283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고객 니즈 분석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8CC418-A8DC-7BEC-5990-EE0EFEADC3DE}"/>
              </a:ext>
            </a:extLst>
          </p:cNvPr>
          <p:cNvSpPr txBox="1"/>
          <p:nvPr/>
        </p:nvSpPr>
        <p:spPr>
          <a:xfrm>
            <a:off x="1317987" y="5111941"/>
            <a:ext cx="283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</a:t>
            </a:r>
            <a:r>
              <a:rPr lang="ko-KR" altLang="en-US" dirty="0" err="1"/>
              <a:t>기술성</a:t>
            </a:r>
            <a:r>
              <a:rPr lang="ko-KR" altLang="en-US" dirty="0"/>
              <a:t> 및 기본 설계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9DFE9E-1AFD-29B8-830C-8DB3ED70BE3C}"/>
              </a:ext>
            </a:extLst>
          </p:cNvPr>
          <p:cNvSpPr txBox="1"/>
          <p:nvPr/>
        </p:nvSpPr>
        <p:spPr>
          <a:xfrm>
            <a:off x="4127479" y="5090449"/>
            <a:ext cx="283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경제성 파악</a:t>
            </a:r>
            <a:endParaRPr lang="en-US" altLang="ko-KR" dirty="0"/>
          </a:p>
          <a:p>
            <a:pPr algn="ctr"/>
            <a:r>
              <a:rPr lang="en-US" altLang="ko-KR" dirty="0"/>
              <a:t>PMF </a:t>
            </a:r>
            <a:r>
              <a:rPr lang="ko-KR" altLang="en-US" dirty="0"/>
              <a:t>중 </a:t>
            </a:r>
            <a:r>
              <a:rPr lang="en-US" altLang="ko-KR" dirty="0"/>
              <a:t>CAC </a:t>
            </a:r>
            <a:r>
              <a:rPr lang="ko-KR" altLang="en-US" dirty="0"/>
              <a:t>분석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1D7912-C7FC-2DA8-0351-C103F66208CD}"/>
              </a:ext>
            </a:extLst>
          </p:cNvPr>
          <p:cNvSpPr txBox="1"/>
          <p:nvPr/>
        </p:nvSpPr>
        <p:spPr>
          <a:xfrm>
            <a:off x="7520354" y="5109018"/>
            <a:ext cx="6928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홍보 및 마케팅 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268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0C36AAAD-5C02-F7CC-EB35-DD35F460920B}"/>
              </a:ext>
            </a:extLst>
          </p:cNvPr>
          <p:cNvSpPr/>
          <p:nvPr/>
        </p:nvSpPr>
        <p:spPr>
          <a:xfrm>
            <a:off x="4079736" y="1811175"/>
            <a:ext cx="2458720" cy="631278"/>
          </a:xfrm>
          <a:prstGeom prst="round2SameRect">
            <a:avLst>
              <a:gd name="adj1" fmla="val 23269"/>
              <a:gd name="adj2" fmla="val 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D7C430DB-147A-499E-C7AB-1E1B3269A295}"/>
              </a:ext>
            </a:extLst>
          </p:cNvPr>
          <p:cNvSpPr/>
          <p:nvPr/>
        </p:nvSpPr>
        <p:spPr>
          <a:xfrm>
            <a:off x="3768317" y="1803822"/>
            <a:ext cx="2458720" cy="631278"/>
          </a:xfrm>
          <a:prstGeom prst="round2SameRect">
            <a:avLst>
              <a:gd name="adj1" fmla="val 23269"/>
              <a:gd name="adj2" fmla="val 0"/>
            </a:avLst>
          </a:prstGeom>
          <a:solidFill>
            <a:srgbClr val="FC522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584C860-3C4F-2DEA-7907-2DE9B63BD9C9}"/>
              </a:ext>
            </a:extLst>
          </p:cNvPr>
          <p:cNvSpPr/>
          <p:nvPr/>
        </p:nvSpPr>
        <p:spPr>
          <a:xfrm>
            <a:off x="3756630" y="2200773"/>
            <a:ext cx="6838065" cy="1497067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6CA9C5AF-56C9-CAC1-78A8-B8390BED9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89" y="1901006"/>
            <a:ext cx="1740005" cy="1740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0D3367-48CB-8E9F-2A32-BF7E788A863B}"/>
              </a:ext>
            </a:extLst>
          </p:cNvPr>
          <p:cNvSpPr txBox="1"/>
          <p:nvPr/>
        </p:nvSpPr>
        <p:spPr>
          <a:xfrm>
            <a:off x="4145326" y="1860624"/>
            <a:ext cx="17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USER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PERSONA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D66B1-150F-D1B1-FF02-A14A68539FA5}"/>
              </a:ext>
            </a:extLst>
          </p:cNvPr>
          <p:cNvSpPr txBox="1"/>
          <p:nvPr/>
        </p:nvSpPr>
        <p:spPr>
          <a:xfrm>
            <a:off x="3967189" y="2548055"/>
            <a:ext cx="7541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 초반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대학생 혹은 직장인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1~3km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정도의 거리를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5~10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 동안 킥보드를 사용해 이동하고자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EFDE0240-A175-A829-5A13-5F3A5040F93E}"/>
              </a:ext>
            </a:extLst>
          </p:cNvPr>
          <p:cNvSpPr/>
          <p:nvPr/>
        </p:nvSpPr>
        <p:spPr>
          <a:xfrm>
            <a:off x="3766790" y="4396359"/>
            <a:ext cx="2458720" cy="631278"/>
          </a:xfrm>
          <a:prstGeom prst="round2SameRect">
            <a:avLst>
              <a:gd name="adj1" fmla="val 23269"/>
              <a:gd name="adj2" fmla="val 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25C8785F-DFB6-1DCE-50ED-7BEB98347938}"/>
              </a:ext>
            </a:extLst>
          </p:cNvPr>
          <p:cNvSpPr/>
          <p:nvPr/>
        </p:nvSpPr>
        <p:spPr>
          <a:xfrm>
            <a:off x="4079736" y="4396183"/>
            <a:ext cx="2458720" cy="631278"/>
          </a:xfrm>
          <a:prstGeom prst="round2SameRect">
            <a:avLst>
              <a:gd name="adj1" fmla="val 23269"/>
              <a:gd name="adj2" fmla="val 0"/>
            </a:avLst>
          </a:prstGeom>
          <a:solidFill>
            <a:srgbClr val="FC522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B98EDBA-3794-1C49-D074-47A8ED744B89}"/>
              </a:ext>
            </a:extLst>
          </p:cNvPr>
          <p:cNvSpPr/>
          <p:nvPr/>
        </p:nvSpPr>
        <p:spPr>
          <a:xfrm>
            <a:off x="3756630" y="4796675"/>
            <a:ext cx="6838065" cy="1473820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E8E9C-F8AD-C77B-43CD-A10F9DD5CD72}"/>
              </a:ext>
            </a:extLst>
          </p:cNvPr>
          <p:cNvSpPr txBox="1"/>
          <p:nvPr/>
        </p:nvSpPr>
        <p:spPr>
          <a:xfrm>
            <a:off x="4519015" y="4456127"/>
            <a:ext cx="607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USER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PERSONA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3343D-BFF9-D7BD-35EE-539D68E6ECE5}"/>
              </a:ext>
            </a:extLst>
          </p:cNvPr>
          <p:cNvSpPr txBox="1"/>
          <p:nvPr/>
        </p:nvSpPr>
        <p:spPr>
          <a:xfrm>
            <a:off x="3967189" y="5144255"/>
            <a:ext cx="7541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 초반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대학생 혹은 직장인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3~5km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정도의 거리를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10~20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 동안 킥보드를 사용해 이동하고자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92ABD-F2D9-3C5A-7276-A39832C013CC}"/>
              </a:ext>
            </a:extLst>
          </p:cNvPr>
          <p:cNvSpPr txBox="1"/>
          <p:nvPr/>
        </p:nvSpPr>
        <p:spPr>
          <a:xfrm>
            <a:off x="1328093" y="640273"/>
            <a:ext cx="549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고객 니즈 분석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en-US" altLang="ko-KR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User</a:t>
            </a:r>
            <a:r>
              <a:rPr lang="ko-KR" altLang="en-US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Persona</a:t>
            </a:r>
            <a:endParaRPr lang="ko-KR" altLang="en-US" sz="2400" dirty="0">
              <a:solidFill>
                <a:srgbClr val="FC522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BA6BCAE-6A2B-1916-A6B0-49AD64E53E21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25C9BA-2094-C340-4751-25DE8BB9D18A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335E0DB9-133D-12CF-7F19-250E09E2E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22" y="4396183"/>
            <a:ext cx="1400627" cy="1400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42BDC-CFAC-64F4-7176-496076025D73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03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3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EECD601-6EF1-FB30-830C-723DFD5AA798}"/>
              </a:ext>
            </a:extLst>
          </p:cNvPr>
          <p:cNvSpPr/>
          <p:nvPr/>
        </p:nvSpPr>
        <p:spPr>
          <a:xfrm>
            <a:off x="667519" y="2189692"/>
            <a:ext cx="1381219" cy="1307719"/>
          </a:xfrm>
          <a:prstGeom prst="round2SameRect">
            <a:avLst>
              <a:gd name="adj1" fmla="val 11014"/>
              <a:gd name="adj2" fmla="val 0"/>
            </a:avLst>
          </a:prstGeom>
          <a:solidFill>
            <a:srgbClr val="FC522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61DF88-A445-6230-4823-BFD07F27D8C4}"/>
              </a:ext>
            </a:extLst>
          </p:cNvPr>
          <p:cNvSpPr/>
          <p:nvPr/>
        </p:nvSpPr>
        <p:spPr>
          <a:xfrm>
            <a:off x="655211" y="2603112"/>
            <a:ext cx="3841375" cy="3712847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31BA8-7EBA-9AA5-5C90-07E6F62EC7AA}"/>
              </a:ext>
            </a:extLst>
          </p:cNvPr>
          <p:cNvSpPr txBox="1"/>
          <p:nvPr/>
        </p:nvSpPr>
        <p:spPr>
          <a:xfrm>
            <a:off x="982176" y="2242514"/>
            <a:ext cx="3413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Needs</a:t>
            </a: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81CBADCC-6B41-6FB3-A8A0-A507B0F1AAE7}"/>
              </a:ext>
            </a:extLst>
          </p:cNvPr>
          <p:cNvSpPr/>
          <p:nvPr/>
        </p:nvSpPr>
        <p:spPr>
          <a:xfrm>
            <a:off x="3977899" y="2189692"/>
            <a:ext cx="1381219" cy="1307719"/>
          </a:xfrm>
          <a:prstGeom prst="round2SameRect">
            <a:avLst>
              <a:gd name="adj1" fmla="val 11014"/>
              <a:gd name="adj2" fmla="val 0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0E4459-9C22-E741-7A08-E90F356AC40A}"/>
              </a:ext>
            </a:extLst>
          </p:cNvPr>
          <p:cNvSpPr/>
          <p:nvPr/>
        </p:nvSpPr>
        <p:spPr>
          <a:xfrm>
            <a:off x="3965591" y="2603112"/>
            <a:ext cx="3841375" cy="3712847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2AB80-DE12-C98D-8E93-19782C666B52}"/>
              </a:ext>
            </a:extLst>
          </p:cNvPr>
          <p:cNvSpPr txBox="1"/>
          <p:nvPr/>
        </p:nvSpPr>
        <p:spPr>
          <a:xfrm>
            <a:off x="4292556" y="2242514"/>
            <a:ext cx="3413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F2F2"/>
                </a:solidFill>
              </a:rPr>
              <a:t>Wants</a:t>
            </a: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24D76AD-252B-7EB4-D0A5-41EFC731A589}"/>
              </a:ext>
            </a:extLst>
          </p:cNvPr>
          <p:cNvSpPr/>
          <p:nvPr/>
        </p:nvSpPr>
        <p:spPr>
          <a:xfrm>
            <a:off x="7380757" y="2189692"/>
            <a:ext cx="1381219" cy="1307719"/>
          </a:xfrm>
          <a:prstGeom prst="round2SameRect">
            <a:avLst>
              <a:gd name="adj1" fmla="val 11014"/>
              <a:gd name="adj2" fmla="val 0"/>
            </a:avLst>
          </a:prstGeom>
          <a:solidFill>
            <a:srgbClr val="FC522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6CBE794-9E6F-152A-D85A-230826E39D29}"/>
              </a:ext>
            </a:extLst>
          </p:cNvPr>
          <p:cNvSpPr/>
          <p:nvPr/>
        </p:nvSpPr>
        <p:spPr>
          <a:xfrm>
            <a:off x="7368449" y="2603112"/>
            <a:ext cx="3841375" cy="3712847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F7B27-6549-F9CB-9E80-5B7B3B1BB5B4}"/>
              </a:ext>
            </a:extLst>
          </p:cNvPr>
          <p:cNvSpPr txBox="1"/>
          <p:nvPr/>
        </p:nvSpPr>
        <p:spPr>
          <a:xfrm>
            <a:off x="7695414" y="2242514"/>
            <a:ext cx="3413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2F2F2"/>
                </a:solidFill>
              </a:rPr>
              <a:t>Fears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4312B-F2DF-E2F5-3058-3C1290615D0A}"/>
              </a:ext>
            </a:extLst>
          </p:cNvPr>
          <p:cNvSpPr txBox="1"/>
          <p:nvPr/>
        </p:nvSpPr>
        <p:spPr>
          <a:xfrm>
            <a:off x="764160" y="2963711"/>
            <a:ext cx="3173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헬멧 공유 서비스의 대여와 반납은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간편해야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헬멧 대여소는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킥보드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이용 위치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주변에 있어야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헬멧 대여 비용은 합리적이어야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헬멧을 사용함으로써 안전을 보장할 수 있어야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헬멧의 위생 상태가 청결하여야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대여를 하기 위한 앱 인터페이스 절차는 직관적이고 단순하여야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사용하면서 발생한 문제에 대하여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피드백을 제공할 수 있어야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20869-5927-1DDD-5147-7385BFB28527}"/>
              </a:ext>
            </a:extLst>
          </p:cNvPr>
          <p:cNvSpPr txBox="1"/>
          <p:nvPr/>
        </p:nvSpPr>
        <p:spPr>
          <a:xfrm>
            <a:off x="4056729" y="2963711"/>
            <a:ext cx="332766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법을 어겨 과태료를 물지 않기를 원한다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헬멧을 착용하지 않았을 때 겪을 수 있는</a:t>
            </a:r>
            <a:r>
              <a:rPr lang="en-US" altLang="ko-KR" sz="1400" dirty="0"/>
              <a:t> </a:t>
            </a:r>
            <a:r>
              <a:rPr lang="ko-KR" altLang="en-US" sz="1400" dirty="0"/>
              <a:t>큰 부상을 피하고 싶다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사고가 났을 때 즉시 신고되는 시스템을 원한다</a:t>
            </a:r>
            <a:r>
              <a:rPr lang="en-US" altLang="ko-KR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9B5797-9BEE-35CF-580C-7697ED98F8FB}"/>
              </a:ext>
            </a:extLst>
          </p:cNvPr>
          <p:cNvSpPr txBox="1"/>
          <p:nvPr/>
        </p:nvSpPr>
        <p:spPr>
          <a:xfrm>
            <a:off x="7512327" y="2963711"/>
            <a:ext cx="35961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헬멧을 대여하고 반납하는 절차가 불편하고 시간이 많이 들 것 같다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불특정 다수가 사용하는 헬멧이라서 위생      문제가 걱정된다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여러 번 사용한 헬멧이라서 내구성에 문제가 있을 것 같다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/>
              <a:t>킥보드</a:t>
            </a:r>
            <a:r>
              <a:rPr lang="ko-KR" altLang="en-US" sz="1400" dirty="0"/>
              <a:t> 대여 비용에 추가로 헬멧 대여 비용을 지불하는 게 아깝다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‘</a:t>
            </a:r>
            <a:r>
              <a:rPr lang="ko-KR" altLang="en-US" sz="1400" dirty="0"/>
              <a:t>이번에도 단속 안 당하겠지</a:t>
            </a:r>
            <a:r>
              <a:rPr lang="en-US" altLang="ko-KR" sz="1400" dirty="0"/>
              <a:t>’, ‘</a:t>
            </a:r>
            <a:r>
              <a:rPr lang="ko-KR" altLang="en-US" sz="1400" dirty="0"/>
              <a:t>설마 사고가    나겠어</a:t>
            </a:r>
            <a:r>
              <a:rPr lang="en-US" altLang="ko-KR" sz="1400" dirty="0"/>
              <a:t>’ </a:t>
            </a:r>
            <a:r>
              <a:rPr lang="ko-KR" altLang="en-US" sz="1400" dirty="0"/>
              <a:t>하는 생각에 헬멧 착용을 귀찮아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41A35C-E62C-8905-2C6D-5FFB42B51CE1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256ADC-6614-806B-EC3B-2859C4844D91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608AB-8131-604C-640A-BB6B9E1B56B1}"/>
              </a:ext>
            </a:extLst>
          </p:cNvPr>
          <p:cNvSpPr txBox="1"/>
          <p:nvPr/>
        </p:nvSpPr>
        <p:spPr>
          <a:xfrm>
            <a:off x="1328093" y="640273"/>
            <a:ext cx="549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고객 니즈 분석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en-US" altLang="ko-KR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Value</a:t>
            </a:r>
            <a:r>
              <a:rPr lang="ko-KR" altLang="en-US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Proposition</a:t>
            </a:r>
            <a:endParaRPr lang="ko-KR" altLang="en-US" sz="2400" dirty="0">
              <a:solidFill>
                <a:srgbClr val="FC522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6AC57-1F52-EAE4-6901-3ACB5E912C65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03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51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3F441-2167-CDD9-D239-0A216F5C30E1}"/>
              </a:ext>
            </a:extLst>
          </p:cNvPr>
          <p:cNvGrpSpPr/>
          <p:nvPr/>
        </p:nvGrpSpPr>
        <p:grpSpPr>
          <a:xfrm>
            <a:off x="1238485" y="249820"/>
            <a:ext cx="2684206" cy="1447043"/>
            <a:chOff x="1555955" y="651037"/>
            <a:chExt cx="2684206" cy="144704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9FA525-5B10-529A-1FF2-2FF89AD51671}"/>
                </a:ext>
              </a:extLst>
            </p:cNvPr>
            <p:cNvSpPr/>
            <p:nvPr/>
          </p:nvSpPr>
          <p:spPr>
            <a:xfrm>
              <a:off x="1555955" y="651037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및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킥보드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대여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A701A-EEC1-9689-8964-25DC3EBF86CC}"/>
                </a:ext>
              </a:extLst>
            </p:cNvPr>
            <p:cNvSpPr txBox="1"/>
            <p:nvPr/>
          </p:nvSpPr>
          <p:spPr>
            <a:xfrm>
              <a:off x="1565787" y="676732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1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3B2C4C-032E-E80D-80F7-AF4C13D41A48}"/>
              </a:ext>
            </a:extLst>
          </p:cNvPr>
          <p:cNvGrpSpPr/>
          <p:nvPr/>
        </p:nvGrpSpPr>
        <p:grpSpPr>
          <a:xfrm>
            <a:off x="4745966" y="249820"/>
            <a:ext cx="2684206" cy="1447043"/>
            <a:chOff x="4753897" y="651037"/>
            <a:chExt cx="2684206" cy="144704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EA50AF-3F3E-CFD7-7720-115E3F251619}"/>
                </a:ext>
              </a:extLst>
            </p:cNvPr>
            <p:cNvSpPr/>
            <p:nvPr/>
          </p:nvSpPr>
          <p:spPr>
            <a:xfrm>
              <a:off x="4753897" y="651037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DF6D4D-08EC-CA20-49E8-8B91FC3BED15}"/>
                </a:ext>
              </a:extLst>
            </p:cNvPr>
            <p:cNvSpPr txBox="1"/>
            <p:nvPr/>
          </p:nvSpPr>
          <p:spPr>
            <a:xfrm>
              <a:off x="4765054" y="676731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2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63CA18-11AC-D4A5-FE42-402CA1E208A2}"/>
              </a:ext>
            </a:extLst>
          </p:cNvPr>
          <p:cNvGrpSpPr/>
          <p:nvPr/>
        </p:nvGrpSpPr>
        <p:grpSpPr>
          <a:xfrm>
            <a:off x="8187019" y="249819"/>
            <a:ext cx="2684206" cy="1447043"/>
            <a:chOff x="7973301" y="651037"/>
            <a:chExt cx="2684206" cy="14470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C2B613-3C6A-EB86-3C70-403B4DAEE157}"/>
                </a:ext>
              </a:extLst>
            </p:cNvPr>
            <p:cNvSpPr/>
            <p:nvPr/>
          </p:nvSpPr>
          <p:spPr>
            <a:xfrm>
              <a:off x="7973301" y="651037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및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킥보드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반납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1AEB27-BB59-6A07-50F6-01118025F207}"/>
                </a:ext>
              </a:extLst>
            </p:cNvPr>
            <p:cNvSpPr txBox="1"/>
            <p:nvPr/>
          </p:nvSpPr>
          <p:spPr>
            <a:xfrm>
              <a:off x="7976426" y="676731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3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6084A6-2157-E4E8-3FD7-5459DD73633E}"/>
              </a:ext>
            </a:extLst>
          </p:cNvPr>
          <p:cNvSpPr/>
          <p:nvPr/>
        </p:nvSpPr>
        <p:spPr>
          <a:xfrm>
            <a:off x="6054012" y="1764373"/>
            <a:ext cx="2790358" cy="4949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2D44CA-E4FB-83B0-D5F2-5FF89959D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55912"/>
              </p:ext>
            </p:extLst>
          </p:nvPr>
        </p:nvGraphicFramePr>
        <p:xfrm>
          <a:off x="1238485" y="1837372"/>
          <a:ext cx="1703623" cy="48010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03623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TASK 1</a:t>
                      </a:r>
                    </a:p>
                    <a:p>
                      <a:pPr latinLnBrk="1"/>
                      <a:endParaRPr lang="en-US" altLang="ko-KR" sz="1050" b="0" dirty="0"/>
                    </a:p>
                    <a:p>
                      <a:pPr latinLnBrk="1"/>
                      <a:endParaRPr lang="en-US" altLang="ko-KR" sz="1050" b="0" dirty="0"/>
                    </a:p>
                    <a:p>
                      <a:pPr latinLnBrk="1"/>
                      <a:endParaRPr lang="en-US" altLang="ko-KR" sz="1050" b="0" dirty="0"/>
                    </a:p>
                    <a:p>
                      <a:pPr latinLnBrk="1"/>
                      <a:r>
                        <a:rPr lang="ko-KR" altLang="en-US" sz="1000" b="0" dirty="0"/>
                        <a:t>지금 사용할 킥보드가</a:t>
                      </a:r>
                      <a:endParaRPr lang="en-US" altLang="ko-KR" sz="1000" b="0" dirty="0"/>
                    </a:p>
                    <a:p>
                      <a:pPr latinLnBrk="1"/>
                      <a:r>
                        <a:rPr lang="ko-KR" altLang="en-US" sz="1000" b="0" dirty="0"/>
                        <a:t>대여 시 함께 제공되는 헬멧이</a:t>
                      </a:r>
                      <a:endParaRPr lang="en-US" altLang="ko-KR" sz="1000" b="0" dirty="0"/>
                    </a:p>
                    <a:p>
                      <a:pPr latinLnBrk="1"/>
                      <a:r>
                        <a:rPr lang="ko-KR" altLang="en-US" sz="1000" b="0" dirty="0"/>
                        <a:t>있는지 확인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71792"/>
                  </a:ext>
                </a:extLst>
              </a:tr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TASK 2</a:t>
                      </a:r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헬멧 보관소를 찾아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헬멧 대여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4924"/>
                  </a:ext>
                </a:extLst>
              </a:tr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TASK 3</a:t>
                      </a:r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어플을 사용해 공유 킥보드를 대여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B2A422B-A19E-0361-75FB-946D2A236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91363"/>
              </p:ext>
            </p:extLst>
          </p:nvPr>
        </p:nvGraphicFramePr>
        <p:xfrm>
          <a:off x="3001866" y="3441091"/>
          <a:ext cx="2945518" cy="159681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45518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461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Detail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/>
                        <a:t>GPS</a:t>
                      </a:r>
                      <a:r>
                        <a:rPr lang="ko-KR" altLang="en-US" sz="1050" b="0" dirty="0"/>
                        <a:t>를 이용한 사용자 위치 탐색 및 주변 대여소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71792"/>
                  </a:ext>
                </a:extLst>
              </a:tr>
              <a:tr h="37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대여소 위치 및 실시간 헬멧 재고를 지도에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4924"/>
                  </a:ext>
                </a:extLst>
              </a:tr>
              <a:tr h="3786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QR</a:t>
                      </a:r>
                      <a:r>
                        <a:rPr lang="ko-KR" altLang="en-US" sz="1050" dirty="0"/>
                        <a:t>코드 스캔을 통한 헬멧 잠금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378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헬멧 상태 체크리스트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B7F44DD-7E9F-94BE-5152-B68AAEB84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944402"/>
              </p:ext>
            </p:extLst>
          </p:nvPr>
        </p:nvGraphicFramePr>
        <p:xfrm>
          <a:off x="6134963" y="1835458"/>
          <a:ext cx="2624424" cy="226896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4424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5463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Release 1</a:t>
                      </a:r>
                    </a:p>
                    <a:p>
                      <a:pPr latinLnBrk="1"/>
                      <a:r>
                        <a:rPr lang="ko-KR" altLang="en-US" sz="1050" b="1" dirty="0"/>
                        <a:t>기본 기능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GPS</a:t>
                      </a:r>
                      <a:r>
                        <a:rPr lang="ko-KR" altLang="en-US" sz="1050" dirty="0"/>
                        <a:t>를 이용해 주변 대여소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어플을 통해 실시간 헬멧 재고를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06283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QR</a:t>
                      </a:r>
                      <a:r>
                        <a:rPr lang="ko-KR" altLang="en-US" sz="1050" dirty="0"/>
                        <a:t>코드 스캔을 통한 헬멧 잠금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513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70B90FA-7781-5420-4FA9-323AA5919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96257"/>
              </p:ext>
            </p:extLst>
          </p:nvPr>
        </p:nvGraphicFramePr>
        <p:xfrm>
          <a:off x="8916550" y="1837372"/>
          <a:ext cx="1954675" cy="48010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54675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Benefit</a:t>
                      </a:r>
                    </a:p>
                    <a:p>
                      <a:pPr latinLnBrk="1"/>
                      <a:endParaRPr lang="en-US" altLang="ko-KR" sz="1050" b="1" dirty="0"/>
                    </a:p>
                    <a:p>
                      <a:pPr latinLnBrk="1"/>
                      <a:r>
                        <a:rPr lang="ko-KR" altLang="en-US" sz="1000" b="1" dirty="0"/>
                        <a:t>헬멧 대여 서비스 필요성 판단</a:t>
                      </a:r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0" dirty="0"/>
                        <a:t>헬멧을 제공해주는 </a:t>
                      </a:r>
                      <a:r>
                        <a:rPr lang="ko-KR" altLang="en-US" sz="1000" b="0" dirty="0" err="1"/>
                        <a:t>킥보드</a:t>
                      </a:r>
                      <a:r>
                        <a:rPr lang="ko-KR" altLang="en-US" sz="1000" b="0" dirty="0"/>
                        <a:t> 업체를</a:t>
                      </a:r>
                      <a:endParaRPr lang="en-US" altLang="ko-KR" sz="1000" b="0" dirty="0"/>
                    </a:p>
                    <a:p>
                      <a:pPr latinLnBrk="1"/>
                      <a:r>
                        <a:rPr lang="ko-KR" altLang="en-US" sz="1000" b="0" dirty="0"/>
                        <a:t>사용자에게 알려줌으로써</a:t>
                      </a: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헬멧</a:t>
                      </a: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대여 서비스의 필요성을</a:t>
                      </a: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판단하는 데</a:t>
                      </a:r>
                      <a:endParaRPr lang="en-US" altLang="ko-KR" sz="1000" b="0" dirty="0"/>
                    </a:p>
                    <a:p>
                      <a:pPr latinLnBrk="1"/>
                      <a:r>
                        <a:rPr lang="ko-KR" altLang="en-US" sz="1000" b="0" dirty="0"/>
                        <a:t>도움을 줌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최적의 대여소 찾기</a:t>
                      </a:r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dirty="0"/>
                        <a:t>헬멧 대여소의 위치와 가까운 대여소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대여소의 헬멧 재고 정보를 제공하여 사용자가 경로 상에서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최적의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대여소를 찾을 수 있음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편리한 대여 절차</a:t>
                      </a:r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dirty="0"/>
                        <a:t>간단한 </a:t>
                      </a:r>
                      <a:r>
                        <a:rPr lang="en-US" altLang="ko-KR" sz="1000" dirty="0"/>
                        <a:t>QR</a:t>
                      </a:r>
                      <a:r>
                        <a:rPr lang="ko-KR" altLang="en-US" sz="1000" dirty="0"/>
                        <a:t>코드 스캔으로 헬멧을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대여할 수 있어 번거로움 없이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헬멧을 착용할 수 있음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48267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8F91FF4-CF8B-D0E1-DC4E-2A47CDB7D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072673"/>
              </p:ext>
            </p:extLst>
          </p:nvPr>
        </p:nvGraphicFramePr>
        <p:xfrm>
          <a:off x="3001866" y="1836664"/>
          <a:ext cx="2945518" cy="5715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45518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398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/>
                        <a:t>Detail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헬멧이 포함된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혹은 포함되지 않은 킥보드만</a:t>
                      </a:r>
                      <a:endParaRPr lang="en-US" altLang="ko-KR" sz="105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표시하는 필터 제공</a:t>
                      </a:r>
                      <a:endParaRPr lang="en-US" altLang="ko-KR" sz="105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492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B2A1BB6-9355-7A49-317C-C66E2D0DA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486363"/>
              </p:ext>
            </p:extLst>
          </p:nvPr>
        </p:nvGraphicFramePr>
        <p:xfrm>
          <a:off x="6134963" y="4324391"/>
          <a:ext cx="2624423" cy="231422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4423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591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Release 2</a:t>
                      </a:r>
                    </a:p>
                    <a:p>
                      <a:pPr latinLnBrk="1"/>
                      <a:r>
                        <a:rPr lang="ko-KR" altLang="en-US" sz="1050" b="1" dirty="0"/>
                        <a:t>고급 기능 추가</a:t>
                      </a:r>
                      <a:endParaRPr lang="en-US" altLang="ko-KR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가장 가까운 대여소 추천 및 거리 제공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헬멧 상태 체크리스트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06283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킥보드에 헬멧 포함 여부를 표시하는 필터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93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3F441-2167-CDD9-D239-0A216F5C30E1}"/>
              </a:ext>
            </a:extLst>
          </p:cNvPr>
          <p:cNvGrpSpPr/>
          <p:nvPr/>
        </p:nvGrpSpPr>
        <p:grpSpPr>
          <a:xfrm>
            <a:off x="1238485" y="249820"/>
            <a:ext cx="2684206" cy="1447043"/>
            <a:chOff x="1555955" y="651037"/>
            <a:chExt cx="2684206" cy="144704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9FA525-5B10-529A-1FF2-2FF89AD51671}"/>
                </a:ext>
              </a:extLst>
            </p:cNvPr>
            <p:cNvSpPr/>
            <p:nvPr/>
          </p:nvSpPr>
          <p:spPr>
            <a:xfrm>
              <a:off x="1555955" y="651037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및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킥보드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대여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A701A-EEC1-9689-8964-25DC3EBF86CC}"/>
                </a:ext>
              </a:extLst>
            </p:cNvPr>
            <p:cNvSpPr txBox="1"/>
            <p:nvPr/>
          </p:nvSpPr>
          <p:spPr>
            <a:xfrm>
              <a:off x="1565787" y="676732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1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3B2C4C-032E-E80D-80F7-AF4C13D41A48}"/>
              </a:ext>
            </a:extLst>
          </p:cNvPr>
          <p:cNvGrpSpPr/>
          <p:nvPr/>
        </p:nvGrpSpPr>
        <p:grpSpPr>
          <a:xfrm>
            <a:off x="4745966" y="249820"/>
            <a:ext cx="2684206" cy="1447043"/>
            <a:chOff x="4753897" y="651037"/>
            <a:chExt cx="2684206" cy="144704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EA50AF-3F3E-CFD7-7720-115E3F251619}"/>
                </a:ext>
              </a:extLst>
            </p:cNvPr>
            <p:cNvSpPr/>
            <p:nvPr/>
          </p:nvSpPr>
          <p:spPr>
            <a:xfrm>
              <a:off x="4753897" y="651037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DF6D4D-08EC-CA20-49E8-8B91FC3BED15}"/>
                </a:ext>
              </a:extLst>
            </p:cNvPr>
            <p:cNvSpPr txBox="1"/>
            <p:nvPr/>
          </p:nvSpPr>
          <p:spPr>
            <a:xfrm>
              <a:off x="4765054" y="676731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2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63CA18-11AC-D4A5-FE42-402CA1E208A2}"/>
              </a:ext>
            </a:extLst>
          </p:cNvPr>
          <p:cNvGrpSpPr/>
          <p:nvPr/>
        </p:nvGrpSpPr>
        <p:grpSpPr>
          <a:xfrm>
            <a:off x="8187019" y="249819"/>
            <a:ext cx="2684206" cy="1447043"/>
            <a:chOff x="7973301" y="651037"/>
            <a:chExt cx="2684206" cy="14470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C2B613-3C6A-EB86-3C70-403B4DAEE157}"/>
                </a:ext>
              </a:extLst>
            </p:cNvPr>
            <p:cNvSpPr/>
            <p:nvPr/>
          </p:nvSpPr>
          <p:spPr>
            <a:xfrm>
              <a:off x="7973301" y="651037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및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킥보드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반납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1AEB27-BB59-6A07-50F6-01118025F207}"/>
                </a:ext>
              </a:extLst>
            </p:cNvPr>
            <p:cNvSpPr txBox="1"/>
            <p:nvPr/>
          </p:nvSpPr>
          <p:spPr>
            <a:xfrm>
              <a:off x="7976426" y="676731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3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5A3667-3E5F-290D-1093-ABB50841E452}"/>
              </a:ext>
            </a:extLst>
          </p:cNvPr>
          <p:cNvSpPr/>
          <p:nvPr/>
        </p:nvSpPr>
        <p:spPr>
          <a:xfrm>
            <a:off x="6054012" y="1762160"/>
            <a:ext cx="2760279" cy="49497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EDFBA28-9191-4221-ADEB-703540BB8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830807"/>
              </p:ext>
            </p:extLst>
          </p:nvPr>
        </p:nvGraphicFramePr>
        <p:xfrm>
          <a:off x="1238485" y="1835159"/>
          <a:ext cx="1703623" cy="48010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03623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TASK 1</a:t>
                      </a:r>
                    </a:p>
                    <a:p>
                      <a:pPr latinLnBrk="1"/>
                      <a:endParaRPr lang="en-US" altLang="ko-KR" sz="1050" b="0" dirty="0"/>
                    </a:p>
                    <a:p>
                      <a:pPr latinLnBrk="1"/>
                      <a:endParaRPr lang="en-US" altLang="ko-KR" sz="1050" b="0" dirty="0"/>
                    </a:p>
                    <a:p>
                      <a:pPr latinLnBrk="1"/>
                      <a:endParaRPr lang="en-US" altLang="ko-KR" sz="1050" b="0" dirty="0"/>
                    </a:p>
                    <a:p>
                      <a:pPr latinLnBrk="1"/>
                      <a:r>
                        <a:rPr lang="ko-KR" altLang="en-US" sz="1050" b="0" dirty="0"/>
                        <a:t>헬멧 착용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71792"/>
                  </a:ext>
                </a:extLst>
              </a:tr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TASK 2</a:t>
                      </a:r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헬멧을 착용한 채로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 err="1"/>
                        <a:t>킥보드</a:t>
                      </a:r>
                      <a:r>
                        <a:rPr lang="ko-KR" altLang="en-US" sz="1050" dirty="0"/>
                        <a:t> 주행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4924"/>
                  </a:ext>
                </a:extLst>
              </a:tr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TASK 3</a:t>
                      </a:r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주행 중 사고 발생시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신고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B16A2C0-2D47-D079-1345-585F81591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580775"/>
              </p:ext>
            </p:extLst>
          </p:nvPr>
        </p:nvGraphicFramePr>
        <p:xfrm>
          <a:off x="6134963" y="1833245"/>
          <a:ext cx="2616266" cy="172262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16266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57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Release 1</a:t>
                      </a:r>
                    </a:p>
                    <a:p>
                      <a:pPr latinLnBrk="1"/>
                      <a:r>
                        <a:rPr lang="ko-KR" altLang="en-US" sz="1050" b="1" dirty="0"/>
                        <a:t>기본 기능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헬멧 사용 및 반납 방법 안내 팝업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문제 발생 시 고객센터에 제보하는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0628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F9F769B-9C3A-1F15-3B1B-CBA01820C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577405"/>
              </p:ext>
            </p:extLst>
          </p:nvPr>
        </p:nvGraphicFramePr>
        <p:xfrm>
          <a:off x="3001866" y="1834451"/>
          <a:ext cx="2945518" cy="80987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45518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398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/>
                        <a:t>Detail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헬멧 사용 및 반납 방법 안내 팝업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4924"/>
                  </a:ext>
                </a:extLst>
              </a:tr>
              <a:tr h="398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문제 발생 시 고객센터에 제보하는 기능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3689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0383621-54B3-C5E1-537E-178FF2908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6316"/>
              </p:ext>
            </p:extLst>
          </p:nvPr>
        </p:nvGraphicFramePr>
        <p:xfrm>
          <a:off x="6134963" y="3755022"/>
          <a:ext cx="2616266" cy="28710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16266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57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Release 2</a:t>
                      </a:r>
                    </a:p>
                    <a:p>
                      <a:pPr latinLnBrk="1"/>
                      <a:r>
                        <a:rPr lang="ko-KR" altLang="en-US" sz="1050" b="1" dirty="0"/>
                        <a:t>고급 기능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헬멧 내부 충격감지센서 탑재 및 자동 신고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시스템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160949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헬멧이 떨어질 시 사용자 휴대폰으로 소리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알림 기능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자동 신고 팝업 알림 간소화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사용자가 짧은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조작만으로 신고 취소 가능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06283"/>
                  </a:ext>
                </a:extLst>
              </a:tr>
              <a:tr h="574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골든타임</a:t>
                      </a:r>
                      <a:r>
                        <a:rPr lang="ko-KR" altLang="en-US" sz="1050" dirty="0"/>
                        <a:t> 확보를 위한 신속한 </a:t>
                      </a:r>
                      <a:r>
                        <a:rPr lang="en-US" altLang="ko-KR" sz="1050" dirty="0"/>
                        <a:t>119 </a:t>
                      </a:r>
                      <a:r>
                        <a:rPr lang="ko-KR" altLang="en-US" sz="1050" dirty="0"/>
                        <a:t>자동 신고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513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E797281-76A1-B9AD-6312-B3576A95F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65265"/>
              </p:ext>
            </p:extLst>
          </p:nvPr>
        </p:nvGraphicFramePr>
        <p:xfrm>
          <a:off x="2995715" y="5042476"/>
          <a:ext cx="2945518" cy="1143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45518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398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/>
                        <a:t>Detail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헬멧 내부의 충격감지센서가 일정 이상의 충격 감지 시 자동으로 </a:t>
                      </a:r>
                      <a:r>
                        <a:rPr lang="en-US" altLang="ko-KR" sz="1050" b="0" dirty="0"/>
                        <a:t>119</a:t>
                      </a:r>
                      <a:r>
                        <a:rPr lang="ko-KR" altLang="en-US" sz="1050" b="0" dirty="0"/>
                        <a:t>나 주변 의료 시설에 신고 접수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4924"/>
                  </a:ext>
                </a:extLst>
              </a:tr>
              <a:tr h="398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단순히 헬멧을 떨어뜨린 경우를 생각하여 사용자의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휴대폰으로 소리 알림을 보내어 </a:t>
                      </a:r>
                      <a:r>
                        <a:rPr lang="en-US" altLang="ko-KR" sz="1050" dirty="0"/>
                        <a:t>20</a:t>
                      </a:r>
                      <a:r>
                        <a:rPr lang="ko-KR" altLang="en-US" sz="1050" dirty="0"/>
                        <a:t>초 이내에 반응이 없을 경우에만 자동 신고</a:t>
                      </a:r>
                      <a:endParaRPr lang="ko-KR" altLang="en-US" sz="105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368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907A445-8B5B-753E-57A8-B0CF87B94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120262"/>
              </p:ext>
            </p:extLst>
          </p:nvPr>
        </p:nvGraphicFramePr>
        <p:xfrm>
          <a:off x="8914864" y="1836097"/>
          <a:ext cx="1954675" cy="48000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54675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12203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Benefit</a:t>
                      </a:r>
                    </a:p>
                    <a:p>
                      <a:pPr latinLnBrk="1"/>
                      <a:endParaRPr lang="en-US" altLang="ko-KR" sz="1050" b="1" dirty="0"/>
                    </a:p>
                    <a:p>
                      <a:pPr latinLnBrk="1"/>
                      <a:r>
                        <a:rPr lang="ko-KR" altLang="en-US" sz="1000" b="1" dirty="0"/>
                        <a:t>안정성 향상</a:t>
                      </a:r>
                    </a:p>
                    <a:p>
                      <a:pPr latinLnBrk="1"/>
                      <a:endParaRPr lang="ko-KR" altLang="en-US" sz="1000" b="1" dirty="0"/>
                    </a:p>
                    <a:p>
                      <a:pPr latinLnBrk="1"/>
                      <a:r>
                        <a:rPr lang="ko-KR" altLang="en-US" sz="1000" b="0" dirty="0"/>
                        <a:t>올바른 헬멧 착용 방법을 팝업으로 안내하여 사용자의 부상을 예방함</a:t>
                      </a:r>
                      <a:r>
                        <a:rPr lang="en-US" altLang="ko-KR" sz="1000" b="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17936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편리한 사용</a:t>
                      </a:r>
                    </a:p>
                    <a:p>
                      <a:pPr latinLnBrk="1"/>
                      <a:endParaRPr lang="ko-KR" altLang="en-US" sz="1000" b="0" dirty="0"/>
                    </a:p>
                    <a:p>
                      <a:pPr latinLnBrk="1"/>
                      <a:r>
                        <a:rPr lang="ko-KR" altLang="en-US" sz="1000" b="0" dirty="0"/>
                        <a:t>사용 도중 문제가 발생하면 앱을 통해 쉽게 고객센터에 제보할 수 있음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ko-KR" altLang="en-US" sz="1000" b="0" dirty="0"/>
                        <a:t>빠른 문제 해결로 사용자 경험이 향상됨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latinLnBrk="1"/>
                      <a:endParaRPr lang="en-US" altLang="ko-KR" sz="10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간편한 신고 취소 기능으로 불필요한 신고로 인한 불편을 줄임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360626"/>
                  </a:ext>
                </a:extLst>
              </a:tr>
              <a:tr h="17859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자동화된 사고 대응</a:t>
                      </a:r>
                    </a:p>
                    <a:p>
                      <a:pPr latinLnBrk="1"/>
                      <a:endParaRPr lang="ko-KR" altLang="en-US" sz="1000" dirty="0"/>
                    </a:p>
                    <a:p>
                      <a:pPr latinLnBrk="1"/>
                      <a:r>
                        <a:rPr lang="ko-KR" altLang="en-US" sz="1000" dirty="0"/>
                        <a:t>충격감지센서를 통한 자동 신고 시스템으로 사고가 났을 경우 즉각적인 응급 대응이 가능함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사고 후 빠르게 도움을 받을 수 있어 사용자의 생명을 보호함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65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3F441-2167-CDD9-D239-0A216F5C30E1}"/>
              </a:ext>
            </a:extLst>
          </p:cNvPr>
          <p:cNvGrpSpPr/>
          <p:nvPr/>
        </p:nvGrpSpPr>
        <p:grpSpPr>
          <a:xfrm>
            <a:off x="1238485" y="249820"/>
            <a:ext cx="2684206" cy="1447043"/>
            <a:chOff x="1555955" y="651037"/>
            <a:chExt cx="2684206" cy="144704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9FA525-5B10-529A-1FF2-2FF89AD51671}"/>
                </a:ext>
              </a:extLst>
            </p:cNvPr>
            <p:cNvSpPr/>
            <p:nvPr/>
          </p:nvSpPr>
          <p:spPr>
            <a:xfrm>
              <a:off x="1555955" y="651037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및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킥보드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대여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3A701A-EEC1-9689-8964-25DC3EBF86CC}"/>
                </a:ext>
              </a:extLst>
            </p:cNvPr>
            <p:cNvSpPr txBox="1"/>
            <p:nvPr/>
          </p:nvSpPr>
          <p:spPr>
            <a:xfrm>
              <a:off x="1565787" y="676732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1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3B2C4C-032E-E80D-80F7-AF4C13D41A48}"/>
              </a:ext>
            </a:extLst>
          </p:cNvPr>
          <p:cNvGrpSpPr/>
          <p:nvPr/>
        </p:nvGrpSpPr>
        <p:grpSpPr>
          <a:xfrm>
            <a:off x="4745966" y="249820"/>
            <a:ext cx="2684206" cy="1447043"/>
            <a:chOff x="4753897" y="651037"/>
            <a:chExt cx="2684206" cy="144704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EA50AF-3F3E-CFD7-7720-115E3F251619}"/>
                </a:ext>
              </a:extLst>
            </p:cNvPr>
            <p:cNvSpPr/>
            <p:nvPr/>
          </p:nvSpPr>
          <p:spPr>
            <a:xfrm>
              <a:off x="4753897" y="651037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DF6D4D-08EC-CA20-49E8-8B91FC3BED15}"/>
                </a:ext>
              </a:extLst>
            </p:cNvPr>
            <p:cNvSpPr txBox="1"/>
            <p:nvPr/>
          </p:nvSpPr>
          <p:spPr>
            <a:xfrm>
              <a:off x="4765054" y="676731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2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63CA18-11AC-D4A5-FE42-402CA1E208A2}"/>
              </a:ext>
            </a:extLst>
          </p:cNvPr>
          <p:cNvGrpSpPr/>
          <p:nvPr/>
        </p:nvGrpSpPr>
        <p:grpSpPr>
          <a:xfrm>
            <a:off x="8187019" y="249819"/>
            <a:ext cx="2684206" cy="1447043"/>
            <a:chOff x="7973301" y="651037"/>
            <a:chExt cx="2684206" cy="14470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C2B613-3C6A-EB86-3C70-403B4DAEE157}"/>
                </a:ext>
              </a:extLst>
            </p:cNvPr>
            <p:cNvSpPr/>
            <p:nvPr/>
          </p:nvSpPr>
          <p:spPr>
            <a:xfrm>
              <a:off x="7973301" y="651037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및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킥보드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반납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1AEB27-BB59-6A07-50F6-01118025F207}"/>
                </a:ext>
              </a:extLst>
            </p:cNvPr>
            <p:cNvSpPr txBox="1"/>
            <p:nvPr/>
          </p:nvSpPr>
          <p:spPr>
            <a:xfrm>
              <a:off x="7976426" y="676731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3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E2F2D1-821E-3B2D-0267-C5612D45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46960"/>
              </p:ext>
            </p:extLst>
          </p:nvPr>
        </p:nvGraphicFramePr>
        <p:xfrm>
          <a:off x="1238485" y="1844490"/>
          <a:ext cx="1703623" cy="48010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03623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TASK 1</a:t>
                      </a:r>
                    </a:p>
                    <a:p>
                      <a:pPr latinLnBrk="1"/>
                      <a:endParaRPr lang="en-US" altLang="ko-KR" sz="1050" b="0" dirty="0"/>
                    </a:p>
                    <a:p>
                      <a:pPr latinLnBrk="1"/>
                      <a:endParaRPr lang="en-US" altLang="ko-KR" sz="1050" b="0" dirty="0"/>
                    </a:p>
                    <a:p>
                      <a:pPr latinLnBrk="1"/>
                      <a:endParaRPr lang="en-US" altLang="ko-KR" sz="1050" b="0" dirty="0"/>
                    </a:p>
                    <a:p>
                      <a:pPr latinLnBrk="1"/>
                      <a:r>
                        <a:rPr lang="ko-KR" altLang="en-US" sz="1050" b="0" dirty="0" err="1"/>
                        <a:t>킥보드</a:t>
                      </a:r>
                      <a:r>
                        <a:rPr lang="ko-KR" altLang="en-US" sz="1050" b="0" dirty="0"/>
                        <a:t> 사용 종료 후 반납</a:t>
                      </a:r>
                      <a:endParaRPr lang="en-US" altLang="ko-KR" sz="1050" b="0" dirty="0"/>
                    </a:p>
                  </a:txBody>
                  <a:tcP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71792"/>
                  </a:ext>
                </a:extLst>
              </a:tr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TASK 2</a:t>
                      </a:r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헬멧 반납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4924"/>
                  </a:ext>
                </a:extLst>
              </a:tr>
              <a:tr h="16003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TASK 3</a:t>
                      </a:r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반납 완료 및 평가</a:t>
                      </a:r>
                    </a:p>
                  </a:txBody>
                  <a:tcP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9E59262-55C9-FB0C-3DF9-34AF117C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43212"/>
              </p:ext>
            </p:extLst>
          </p:nvPr>
        </p:nvGraphicFramePr>
        <p:xfrm>
          <a:off x="3001866" y="3448209"/>
          <a:ext cx="2945518" cy="138137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45518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398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Detail</a:t>
                      </a:r>
                    </a:p>
                    <a:p>
                      <a:pPr latinLnBrk="1"/>
                      <a:r>
                        <a:rPr lang="ko-KR" altLang="en-US" sz="1050" b="0" dirty="0"/>
                        <a:t>지정된 반납 장소에서 </a:t>
                      </a:r>
                      <a:r>
                        <a:rPr lang="en-US" altLang="ko-KR" sz="1050" b="0" dirty="0"/>
                        <a:t>QR</a:t>
                      </a:r>
                      <a:r>
                        <a:rPr lang="ko-KR" altLang="en-US" sz="1050" b="0" dirty="0"/>
                        <a:t>코드 스캔을 통한 반납처리 후 보증금 환급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71792"/>
                  </a:ext>
                </a:extLst>
              </a:tr>
              <a:tr h="398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주변에 대여소가 없을 경우 주변 편의점 등에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임시반납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사진 전송</a:t>
                      </a:r>
                      <a:r>
                        <a:rPr lang="en-US" altLang="ko-KR" sz="1050" dirty="0"/>
                        <a:t>&amp;</a:t>
                      </a:r>
                      <a:r>
                        <a:rPr lang="ko-KR" altLang="en-US" sz="1050" dirty="0"/>
                        <a:t>보증금 환급</a:t>
                      </a:r>
                      <a:r>
                        <a:rPr lang="en-US" altLang="ko-KR" sz="1050" dirty="0"/>
                        <a:t>X)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4924"/>
                  </a:ext>
                </a:extLst>
              </a:tr>
              <a:tr h="398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헬멧 상태 체크리스트 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위생상태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손상여부 등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2522817-D4C8-C756-3E37-64E666A9E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51209"/>
              </p:ext>
            </p:extLst>
          </p:nvPr>
        </p:nvGraphicFramePr>
        <p:xfrm>
          <a:off x="6134963" y="1842576"/>
          <a:ext cx="2624424" cy="24608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4424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6152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Release 1</a:t>
                      </a:r>
                    </a:p>
                    <a:p>
                      <a:pPr latinLnBrk="1"/>
                      <a:r>
                        <a:rPr lang="ko-KR" altLang="en-US" sz="1050" b="1" dirty="0"/>
                        <a:t>기본 기능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6152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지정된 반납 장소에서의 </a:t>
                      </a:r>
                      <a:r>
                        <a:rPr lang="en-US" altLang="ko-KR" sz="1050" dirty="0"/>
                        <a:t>QR</a:t>
                      </a:r>
                      <a:r>
                        <a:rPr lang="ko-KR" altLang="en-US" sz="1050" dirty="0"/>
                        <a:t>코드 스캔을 통한 반납 및 보증금 환급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  <a:tr h="6152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반납 시 헬멧 상태 체크리스트 작성 기능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06283"/>
                  </a:ext>
                </a:extLst>
              </a:tr>
              <a:tr h="6152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반납 완료 시 휴대폰으로의 반납 완료 알림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513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5834C39-9A5E-4A02-BC17-9B10048C6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12255"/>
              </p:ext>
            </p:extLst>
          </p:nvPr>
        </p:nvGraphicFramePr>
        <p:xfrm>
          <a:off x="6127861" y="4829584"/>
          <a:ext cx="2624423" cy="181592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24423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6053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Release 2</a:t>
                      </a:r>
                    </a:p>
                    <a:p>
                      <a:pPr latinLnBrk="1"/>
                      <a:r>
                        <a:rPr lang="ko-KR" altLang="en-US" sz="1050" b="1" dirty="0"/>
                        <a:t>고급 기능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6053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주변에 대여소가 </a:t>
                      </a:r>
                      <a:r>
                        <a:rPr lang="ko-KR" altLang="en-US" sz="1050" dirty="0" err="1"/>
                        <a:t>없을때의</a:t>
                      </a:r>
                      <a:r>
                        <a:rPr lang="ko-KR" altLang="en-US" sz="1050" dirty="0"/>
                        <a:t> 주변 편의점 등 임시 반납 기능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  <a:tr h="6053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사용자 평가 요청 기능을 통해 서비스의 개선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방향성을 파악할 수 있도록 함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0628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0CD15E1-2D0D-267C-95C4-A64C11A6F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56800"/>
              </p:ext>
            </p:extLst>
          </p:nvPr>
        </p:nvGraphicFramePr>
        <p:xfrm>
          <a:off x="2994168" y="5047443"/>
          <a:ext cx="2945518" cy="80987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945518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3983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Detail</a:t>
                      </a:r>
                    </a:p>
                    <a:p>
                      <a:pPr latinLnBrk="1"/>
                      <a:r>
                        <a:rPr lang="ko-KR" altLang="en-US" sz="1050" b="0" dirty="0"/>
                        <a:t>휴대폰으로 반납 완료 알림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71792"/>
                  </a:ext>
                </a:extLst>
              </a:tr>
              <a:tr h="398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사용자 평가 요청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 err="1"/>
                        <a:t>별점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피드백 등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492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2AF6747-3746-45B5-B309-DF437560E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33356"/>
              </p:ext>
            </p:extLst>
          </p:nvPr>
        </p:nvGraphicFramePr>
        <p:xfrm>
          <a:off x="8914368" y="1844489"/>
          <a:ext cx="1954675" cy="48010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54675">
                  <a:extLst>
                    <a:ext uri="{9D8B030D-6E8A-4147-A177-3AD203B41FA5}">
                      <a16:colId xmlns:a16="http://schemas.microsoft.com/office/drawing/2014/main" val="1077493277"/>
                    </a:ext>
                  </a:extLst>
                </a:gridCol>
              </a:tblGrid>
              <a:tr h="2400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/>
                        <a:t>Benefit</a:t>
                      </a:r>
                    </a:p>
                    <a:p>
                      <a:pPr latinLnBrk="1"/>
                      <a:endParaRPr lang="en-US" altLang="ko-KR" sz="1050" b="1" dirty="0"/>
                    </a:p>
                    <a:p>
                      <a:pPr latinLnBrk="1"/>
                      <a:endParaRPr lang="en-US" altLang="ko-KR" sz="1050" b="1" dirty="0"/>
                    </a:p>
                    <a:p>
                      <a:pPr latinLnBrk="1"/>
                      <a:endParaRPr lang="en-US" altLang="ko-KR" sz="1050" b="1" dirty="0"/>
                    </a:p>
                    <a:p>
                      <a:pPr latinLnBrk="1"/>
                      <a:r>
                        <a:rPr lang="ko-KR" altLang="en-US" sz="1000" b="1" dirty="0"/>
                        <a:t>간편한 반납 옵션</a:t>
                      </a:r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0" dirty="0"/>
                        <a:t>킥보드와 헬멧을 따로 반납해야 하는 불편함을 상쇄하기 위해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편의점</a:t>
                      </a:r>
                      <a:endParaRPr lang="en-US" altLang="ko-KR" sz="1000" b="0" dirty="0"/>
                    </a:p>
                    <a:p>
                      <a:pPr latinLnBrk="1"/>
                      <a:r>
                        <a:rPr lang="ko-KR" altLang="en-US" sz="1000" b="0" dirty="0"/>
                        <a:t>임시 반납 혹은 대여소에서의</a:t>
                      </a:r>
                      <a:endParaRPr lang="en-US" altLang="ko-KR" sz="1000" b="0" dirty="0"/>
                    </a:p>
                    <a:p>
                      <a:pPr latinLnBrk="1"/>
                      <a:r>
                        <a:rPr lang="en-US" altLang="ko-KR" sz="1000" b="0" dirty="0"/>
                        <a:t>QR</a:t>
                      </a:r>
                      <a:r>
                        <a:rPr lang="ko-KR" altLang="en-US" sz="1000" b="0" dirty="0"/>
                        <a:t>코드 스캔을 통한 보증금 환급</a:t>
                      </a:r>
                      <a:endParaRPr lang="en-US" altLang="ko-KR" sz="1000" b="0" dirty="0"/>
                    </a:p>
                    <a:p>
                      <a:pPr latinLnBrk="1"/>
                      <a:r>
                        <a:rPr lang="ko-KR" altLang="en-US" sz="1000" b="0" dirty="0"/>
                        <a:t>반납을 제공하여 헬멧 반납을 쉽게 함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51207"/>
                  </a:ext>
                </a:extLst>
              </a:tr>
              <a:tr h="24005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안전 강화 및 서비스 품질 향상</a:t>
                      </a:r>
                      <a:endParaRPr lang="en-US" altLang="ko-KR" sz="1000" b="1" dirty="0"/>
                    </a:p>
                    <a:p>
                      <a:pPr latinLnBrk="1"/>
                      <a:endParaRPr lang="en-US" altLang="ko-KR" sz="1000" b="1" dirty="0"/>
                    </a:p>
                    <a:p>
                      <a:pPr latinLnBrk="1"/>
                      <a:r>
                        <a:rPr lang="ko-KR" altLang="en-US" sz="1000" b="0" dirty="0"/>
                        <a:t>헬멧 상태 체크리스트 작성을 통해 헬멧의 위생 상태와 손상 여부를</a:t>
                      </a:r>
                      <a:endParaRPr lang="en-US" altLang="ko-KR" sz="1000" b="0" dirty="0"/>
                    </a:p>
                    <a:p>
                      <a:pPr latinLnBrk="1"/>
                      <a:r>
                        <a:rPr lang="ko-KR" altLang="en-US" sz="1000" b="0" dirty="0"/>
                        <a:t>확인하여 사용자의 안전을 보장함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개선 의향이 있을 경우 이를</a:t>
                      </a:r>
                      <a:endParaRPr lang="en-US" altLang="ko-KR" sz="1000" b="0" dirty="0"/>
                    </a:p>
                    <a:p>
                      <a:pPr latinLnBrk="1"/>
                      <a:r>
                        <a:rPr lang="ko-KR" altLang="en-US" sz="1000" b="0" dirty="0"/>
                        <a:t>적극적으로 수용할 수 있는 체계를 갖춰 사용자에게 신뢰를 제공함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6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58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443E545-8928-2889-749B-5D70442E0483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2778874-CA56-0E1B-9FCF-449F069BBB40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4688E-54AA-3A36-3260-18CD9231D685}"/>
              </a:ext>
            </a:extLst>
          </p:cNvPr>
          <p:cNvSpPr txBox="1"/>
          <p:nvPr/>
        </p:nvSpPr>
        <p:spPr>
          <a:xfrm>
            <a:off x="1328093" y="640273"/>
            <a:ext cx="8904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고객 니즈 분석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en-US" altLang="ko-KR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Top</a:t>
            </a:r>
            <a:r>
              <a:rPr lang="ko-KR" altLang="en-US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 Problems &amp; Solutions</a:t>
            </a:r>
            <a:endParaRPr lang="ko-KR" altLang="en-US" sz="2400" dirty="0">
              <a:solidFill>
                <a:srgbClr val="FC522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ko-KR" altLang="en-US" sz="2400" b="1" dirty="0">
              <a:solidFill>
                <a:srgbClr val="FC522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0D524-69E1-D8B6-A570-7E5126019256}"/>
              </a:ext>
            </a:extLst>
          </p:cNvPr>
          <p:cNvSpPr txBox="1"/>
          <p:nvPr/>
        </p:nvSpPr>
        <p:spPr>
          <a:xfrm>
            <a:off x="462082" y="389728"/>
            <a:ext cx="161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03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ABD44C-A804-C013-5C9B-B9ACE34D2D61}"/>
              </a:ext>
            </a:extLst>
          </p:cNvPr>
          <p:cNvGrpSpPr/>
          <p:nvPr/>
        </p:nvGrpSpPr>
        <p:grpSpPr>
          <a:xfrm>
            <a:off x="1247802" y="1505330"/>
            <a:ext cx="9342436" cy="4972774"/>
            <a:chOff x="1328093" y="1495498"/>
            <a:chExt cx="9342436" cy="497277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648AC4D-98F9-C3D7-6018-8BA99F4F3335}"/>
                </a:ext>
              </a:extLst>
            </p:cNvPr>
            <p:cNvSpPr/>
            <p:nvPr/>
          </p:nvSpPr>
          <p:spPr>
            <a:xfrm>
              <a:off x="1549428" y="1508290"/>
              <a:ext cx="9121101" cy="4959982"/>
            </a:xfrm>
            <a:prstGeom prst="roundRect">
              <a:avLst>
                <a:gd name="adj" fmla="val 2912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A6F018-083F-C838-3D86-9CE4B1078A4D}"/>
                </a:ext>
              </a:extLst>
            </p:cNvPr>
            <p:cNvSpPr txBox="1"/>
            <p:nvPr/>
          </p:nvSpPr>
          <p:spPr>
            <a:xfrm>
              <a:off x="1967959" y="2514445"/>
              <a:ext cx="3566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highlight>
                    <a:srgbClr val="F2F2F2"/>
                  </a:highlight>
                </a:rPr>
                <a:t>구비나 소지의 번거로움으로 헬멧을 미착용</a:t>
              </a:r>
              <a:r>
                <a:rPr lang="en-US" altLang="ko-KR" sz="1600" dirty="0">
                  <a:highlight>
                    <a:srgbClr val="F2F2F2"/>
                  </a:highlight>
                </a:rPr>
                <a:t>, </a:t>
              </a:r>
              <a:r>
                <a:rPr lang="ko-KR" altLang="en-US" sz="1600" dirty="0">
                  <a:highlight>
                    <a:srgbClr val="F2F2F2"/>
                  </a:highlight>
                </a:rPr>
                <a:t>그로 인해 사고 시 큰 부상 유발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68211A-FDFC-C3B7-2472-3FBE67AC1ED2}"/>
                </a:ext>
              </a:extLst>
            </p:cNvPr>
            <p:cNvSpPr txBox="1"/>
            <p:nvPr/>
          </p:nvSpPr>
          <p:spPr>
            <a:xfrm>
              <a:off x="6605897" y="2514444"/>
              <a:ext cx="34116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/>
                <a:t>헬멧의 편리한 대여로 </a:t>
              </a:r>
              <a:r>
                <a:rPr lang="ko-KR" altLang="en-US" sz="1600" dirty="0" err="1"/>
                <a:t>착용률을</a:t>
              </a:r>
              <a:r>
                <a:rPr lang="ko-KR" altLang="en-US" sz="1600" dirty="0"/>
                <a:t> 높이고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부상을 낮춤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B58A36-0AB6-3913-7AB3-CF320EDA5DEA}"/>
                </a:ext>
              </a:extLst>
            </p:cNvPr>
            <p:cNvSpPr txBox="1"/>
            <p:nvPr/>
          </p:nvSpPr>
          <p:spPr>
            <a:xfrm>
              <a:off x="1520158" y="5417132"/>
              <a:ext cx="4414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highlight>
                    <a:srgbClr val="F2F2F2"/>
                  </a:highlight>
                </a:rPr>
                <a:t>헬멧의 위생문제</a:t>
              </a:r>
              <a:endParaRPr lang="en-US" altLang="ko-KR" sz="1600" dirty="0">
                <a:highlight>
                  <a:srgbClr val="F2F2F2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54BC50-F1EC-6AF9-961F-4893C2842478}"/>
                </a:ext>
              </a:extLst>
            </p:cNvPr>
            <p:cNvSpPr txBox="1"/>
            <p:nvPr/>
          </p:nvSpPr>
          <p:spPr>
            <a:xfrm>
              <a:off x="1328093" y="4088899"/>
              <a:ext cx="4798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highlight>
                    <a:srgbClr val="F2F2F2"/>
                  </a:highlight>
                </a:rPr>
                <a:t>대여 시스템의 간편성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9C4888-5A47-2610-6665-ECA83777F1D6}"/>
                </a:ext>
              </a:extLst>
            </p:cNvPr>
            <p:cNvSpPr txBox="1"/>
            <p:nvPr/>
          </p:nvSpPr>
          <p:spPr>
            <a:xfrm>
              <a:off x="6210302" y="3842677"/>
              <a:ext cx="41837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실시간 헬멧 재고 확인 및 </a:t>
              </a:r>
              <a:r>
                <a:rPr lang="en-US" altLang="ko-KR" sz="1600" dirty="0"/>
                <a:t>QR</a:t>
              </a:r>
              <a:r>
                <a:rPr lang="ko-KR" altLang="en-US" sz="1600" dirty="0"/>
                <a:t>코드 스캔을 통한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헬멧 잠금 해제</a:t>
              </a:r>
              <a:r>
                <a:rPr lang="en-US" altLang="ko-KR" sz="1600" dirty="0"/>
                <a:t>, GPS</a:t>
              </a:r>
              <a:r>
                <a:rPr lang="ko-KR" altLang="en-US" sz="1600" dirty="0"/>
                <a:t>를 이용한 사용자 위치 탐색 및 주변 대여소 찾기로 간편한 대여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7BCEB9-1714-7ED3-099D-33544F311D45}"/>
                </a:ext>
              </a:extLst>
            </p:cNvPr>
            <p:cNvSpPr txBox="1"/>
            <p:nvPr/>
          </p:nvSpPr>
          <p:spPr>
            <a:xfrm>
              <a:off x="6319442" y="5417132"/>
              <a:ext cx="3965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대여소에 </a:t>
              </a:r>
              <a:r>
                <a:rPr lang="en-US" altLang="ko-KR" sz="1600" dirty="0"/>
                <a:t>UV </a:t>
              </a:r>
              <a:r>
                <a:rPr lang="ko-KR" altLang="en-US" sz="1600" dirty="0"/>
                <a:t>살균기 설치로 위생 문제 해결</a:t>
              </a:r>
              <a:endParaRPr lang="en-US" altLang="ko-KR" sz="1600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C3EF1ACE-9AE5-06AC-DDCE-DCF38E3636F0}"/>
                </a:ext>
              </a:extLst>
            </p:cNvPr>
            <p:cNvSpPr/>
            <p:nvPr/>
          </p:nvSpPr>
          <p:spPr>
            <a:xfrm>
              <a:off x="1549428" y="1495498"/>
              <a:ext cx="9121101" cy="410934"/>
            </a:xfrm>
            <a:custGeom>
              <a:avLst/>
              <a:gdLst>
                <a:gd name="connsiteX0" fmla="*/ 108869 w 10215040"/>
                <a:gd name="connsiteY0" fmla="*/ 0 h 595359"/>
                <a:gd name="connsiteX1" fmla="*/ 10106171 w 10215040"/>
                <a:gd name="connsiteY1" fmla="*/ 0 h 595359"/>
                <a:gd name="connsiteX2" fmla="*/ 10215040 w 10215040"/>
                <a:gd name="connsiteY2" fmla="*/ 108869 h 595359"/>
                <a:gd name="connsiteX3" fmla="*/ 10215040 w 10215040"/>
                <a:gd name="connsiteY3" fmla="*/ 595359 h 595359"/>
                <a:gd name="connsiteX4" fmla="*/ 0 w 10215040"/>
                <a:gd name="connsiteY4" fmla="*/ 595359 h 595359"/>
                <a:gd name="connsiteX5" fmla="*/ 0 w 10215040"/>
                <a:gd name="connsiteY5" fmla="*/ 108869 h 595359"/>
                <a:gd name="connsiteX6" fmla="*/ 108869 w 10215040"/>
                <a:gd name="connsiteY6" fmla="*/ 0 h 59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15040" h="595359">
                  <a:moveTo>
                    <a:pt x="108869" y="0"/>
                  </a:moveTo>
                  <a:lnTo>
                    <a:pt x="10106171" y="0"/>
                  </a:lnTo>
                  <a:cubicBezTo>
                    <a:pt x="10166298" y="0"/>
                    <a:pt x="10215040" y="48742"/>
                    <a:pt x="10215040" y="108869"/>
                  </a:cubicBezTo>
                  <a:lnTo>
                    <a:pt x="10215040" y="595359"/>
                  </a:lnTo>
                  <a:lnTo>
                    <a:pt x="0" y="595359"/>
                  </a:lnTo>
                  <a:lnTo>
                    <a:pt x="0" y="108869"/>
                  </a:lnTo>
                  <a:cubicBezTo>
                    <a:pt x="0" y="48742"/>
                    <a:pt x="48742" y="0"/>
                    <a:pt x="108869" y="0"/>
                  </a:cubicBezTo>
                  <a:close/>
                </a:path>
              </a:pathLst>
            </a:custGeom>
            <a:solidFill>
              <a:srgbClr val="FC522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2CB8E31-D21D-5C2B-D2C4-DFAE20BD8A54}"/>
                </a:ext>
              </a:extLst>
            </p:cNvPr>
            <p:cNvCxnSpPr>
              <a:cxnSpLocks/>
            </p:cNvCxnSpPr>
            <p:nvPr/>
          </p:nvCxnSpPr>
          <p:spPr>
            <a:xfrm>
              <a:off x="5952886" y="1514175"/>
              <a:ext cx="0" cy="495409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9F7802-A601-08DC-EE4A-894FD521A521}"/>
                </a:ext>
              </a:extLst>
            </p:cNvPr>
            <p:cNvSpPr txBox="1"/>
            <p:nvPr/>
          </p:nvSpPr>
          <p:spPr>
            <a:xfrm>
              <a:off x="2463388" y="1512523"/>
              <a:ext cx="2651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Problems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A40C76-13E6-C4BB-2110-27A679B3FD21}"/>
                </a:ext>
              </a:extLst>
            </p:cNvPr>
            <p:cNvSpPr txBox="1"/>
            <p:nvPr/>
          </p:nvSpPr>
          <p:spPr>
            <a:xfrm>
              <a:off x="6995988" y="1527183"/>
              <a:ext cx="2651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Solutions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380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0A6038-013D-20B6-A494-8D8B90AC4B70}"/>
              </a:ext>
            </a:extLst>
          </p:cNvPr>
          <p:cNvSpPr txBox="1"/>
          <p:nvPr/>
        </p:nvSpPr>
        <p:spPr>
          <a:xfrm>
            <a:off x="1420227" y="629569"/>
            <a:ext cx="349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아이템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기술성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기본 설계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: 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헬멧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DEB8-979E-2030-611A-D59F87524A01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BA411B-5F34-ECB5-0652-F9070CD240DE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249BDBC-CF64-9D6D-D84B-BD83F934A29C}"/>
              </a:ext>
            </a:extLst>
          </p:cNvPr>
          <p:cNvSpPr txBox="1"/>
          <p:nvPr/>
        </p:nvSpPr>
        <p:spPr>
          <a:xfrm>
            <a:off x="976584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B10D9-729D-469D-64E6-EA3E7633E5E7}"/>
              </a:ext>
            </a:extLst>
          </p:cNvPr>
          <p:cNvSpPr txBox="1"/>
          <p:nvPr/>
        </p:nvSpPr>
        <p:spPr>
          <a:xfrm>
            <a:off x="765462" y="2511061"/>
            <a:ext cx="524874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헬멧 디자인에서 가장 신경 쓴 부분</a:t>
            </a:r>
            <a:endParaRPr lang="en-US" altLang="ko-KR" sz="2400" b="1" dirty="0"/>
          </a:p>
          <a:p>
            <a:r>
              <a:rPr lang="ko-KR" altLang="en-US" sz="3200" b="1" dirty="0">
                <a:solidFill>
                  <a:srgbClr val="FC522F"/>
                </a:solidFill>
              </a:rPr>
              <a:t>배터리</a:t>
            </a:r>
            <a:endParaRPr lang="en-US" altLang="ko-KR" sz="3200" b="1" dirty="0">
              <a:solidFill>
                <a:srgbClr val="FC522F"/>
              </a:solidFill>
            </a:endParaRPr>
          </a:p>
          <a:p>
            <a:endParaRPr lang="en-US" altLang="ko-KR" sz="1600" dirty="0"/>
          </a:p>
          <a:p>
            <a:endParaRPr lang="ko-KR" altLang="en-US" sz="1600" dirty="0"/>
          </a:p>
          <a:p>
            <a:r>
              <a:rPr lang="ko-KR" altLang="en-US" sz="1600" dirty="0">
                <a:highlight>
                  <a:srgbClr val="C0C0C0"/>
                </a:highlight>
              </a:rPr>
              <a:t>탑승자가 넘어졌을 때 충격을 받을 확률이 높음</a:t>
            </a:r>
            <a:endParaRPr lang="en-US" altLang="ko-KR" sz="1600" dirty="0">
              <a:highlight>
                <a:srgbClr val="C0C0C0"/>
              </a:highlight>
            </a:endParaRPr>
          </a:p>
          <a:p>
            <a:endParaRPr lang="ko-KR" altLang="en-US" sz="1600" dirty="0"/>
          </a:p>
          <a:p>
            <a:r>
              <a:rPr lang="ko-KR" altLang="en-US" sz="1600" dirty="0">
                <a:highlight>
                  <a:srgbClr val="C0C0C0"/>
                </a:highlight>
              </a:rPr>
              <a:t>머리에 가깝다 보니 폭발이나 화재 발생 시 위험함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E83AECE-61DB-A739-ADC4-E628F1D91921}"/>
              </a:ext>
            </a:extLst>
          </p:cNvPr>
          <p:cNvGrpSpPr/>
          <p:nvPr/>
        </p:nvGrpSpPr>
        <p:grpSpPr>
          <a:xfrm>
            <a:off x="5934894" y="2246689"/>
            <a:ext cx="10042135" cy="3242745"/>
            <a:chOff x="382772" y="2570416"/>
            <a:chExt cx="10042135" cy="324274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0F6174-D9E0-7986-FFE1-987031716F46}"/>
                </a:ext>
              </a:extLst>
            </p:cNvPr>
            <p:cNvSpPr/>
            <p:nvPr/>
          </p:nvSpPr>
          <p:spPr>
            <a:xfrm>
              <a:off x="382772" y="3429000"/>
              <a:ext cx="5713228" cy="2384161"/>
            </a:xfrm>
            <a:prstGeom prst="roundRect">
              <a:avLst>
                <a:gd name="adj" fmla="val 2912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498274-CC5E-75A4-D4FB-18CCD8EEC7E9}"/>
                </a:ext>
              </a:extLst>
            </p:cNvPr>
            <p:cNvSpPr txBox="1"/>
            <p:nvPr/>
          </p:nvSpPr>
          <p:spPr>
            <a:xfrm>
              <a:off x="462081" y="2570416"/>
              <a:ext cx="7145866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UCLA </a:t>
              </a:r>
              <a:r>
                <a:rPr lang="ko-KR" altLang="en-US" sz="1200" b="1" dirty="0"/>
                <a:t>연구결과</a:t>
              </a:r>
              <a:r>
                <a:rPr lang="en-US" altLang="ko-KR" sz="1200" dirty="0"/>
                <a:t>*</a:t>
              </a:r>
              <a:endParaRPr lang="ko-KR" altLang="en-US" sz="1200" dirty="0"/>
            </a:p>
            <a:p>
              <a:r>
                <a:rPr lang="en-US" altLang="ko-KR" sz="1200" dirty="0"/>
                <a:t>-2017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9</a:t>
              </a:r>
              <a:r>
                <a:rPr lang="ko-KR" altLang="en-US" sz="1200" dirty="0"/>
                <a:t>월부터 약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년</a:t>
              </a:r>
            </a:p>
            <a:p>
              <a:r>
                <a:rPr lang="en-US" altLang="ko-KR" sz="1200" dirty="0"/>
                <a:t>-2</a:t>
              </a:r>
              <a:r>
                <a:rPr lang="ko-KR" altLang="en-US" sz="1200" dirty="0"/>
                <a:t>군데의 병원 응급실</a:t>
              </a:r>
              <a:r>
                <a:rPr lang="en-US" altLang="ko-KR" sz="1200" dirty="0"/>
                <a:t>(UCLA Health, </a:t>
              </a:r>
              <a:r>
                <a:rPr lang="ko-KR" altLang="en-US" sz="1200" dirty="0"/>
                <a:t>로널드 레이건 </a:t>
              </a:r>
              <a:r>
                <a:rPr lang="en-US" altLang="ko-KR" sz="1200" dirty="0"/>
                <a:t>UCLA </a:t>
              </a:r>
              <a:r>
                <a:rPr lang="ko-KR" altLang="en-US" sz="1200" dirty="0"/>
                <a:t>메디컬 센터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-</a:t>
              </a:r>
              <a:r>
                <a:rPr lang="ko-KR" altLang="en-US" sz="1200" dirty="0"/>
                <a:t>응급실에 실려온 </a:t>
              </a:r>
              <a:r>
                <a:rPr lang="en-US" altLang="ko-KR" sz="1200" dirty="0"/>
                <a:t>249</a:t>
              </a:r>
              <a:r>
                <a:rPr lang="ko-KR" altLang="en-US" sz="1200" dirty="0"/>
                <a:t>명의 환자</a:t>
              </a:r>
              <a:r>
                <a:rPr lang="en-US" altLang="ko-KR" sz="1200" dirty="0"/>
                <a:t>(</a:t>
              </a:r>
              <a:r>
                <a:rPr lang="ko-KR" altLang="en-US" sz="1200" dirty="0" err="1"/>
                <a:t>킥보드</a:t>
              </a:r>
              <a:r>
                <a:rPr lang="ko-KR" altLang="en-US" sz="1200" dirty="0"/>
                <a:t> 탑승자는 </a:t>
              </a:r>
              <a:r>
                <a:rPr lang="en-US" altLang="ko-KR" sz="1200" dirty="0"/>
                <a:t>92%</a:t>
              </a:r>
              <a:r>
                <a:rPr lang="ko-KR" altLang="en-US" sz="1200" dirty="0"/>
                <a:t>인 </a:t>
              </a:r>
              <a:r>
                <a:rPr lang="en-US" altLang="ko-KR" sz="1200" dirty="0"/>
                <a:t>228</a:t>
              </a:r>
              <a:r>
                <a:rPr lang="ko-KR" altLang="en-US" sz="1200" dirty="0"/>
                <a:t>명</a:t>
              </a:r>
              <a:r>
                <a:rPr lang="en-US" altLang="ko-KR" sz="1200" dirty="0"/>
                <a:t>)</a:t>
              </a:r>
            </a:p>
            <a:p>
              <a:endParaRPr lang="en-US" altLang="ko-KR" sz="1200" dirty="0"/>
            </a:p>
            <a:p>
              <a:r>
                <a:rPr lang="ko-KR" altLang="en-US" sz="1200" b="1" dirty="0"/>
                <a:t>사고 원인</a:t>
              </a:r>
              <a:endParaRPr lang="en-US" altLang="ko-KR" sz="1200" b="1" dirty="0"/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2B7FAD-55B4-624C-CB19-F0BB9870F1D3}"/>
                </a:ext>
              </a:extLst>
            </p:cNvPr>
            <p:cNvSpPr txBox="1"/>
            <p:nvPr/>
          </p:nvSpPr>
          <p:spPr>
            <a:xfrm>
              <a:off x="3279041" y="3486618"/>
              <a:ext cx="7145866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/>
                <a:t>킥보드</a:t>
              </a:r>
              <a:r>
                <a:rPr lang="ko-KR" altLang="en-US" sz="1200" b="1" dirty="0"/>
                <a:t> 탑승 시 넘어지는 방향</a:t>
              </a:r>
              <a:endParaRPr lang="en-US" altLang="ko-KR" sz="1200" b="1" dirty="0"/>
            </a:p>
            <a:p>
              <a:r>
                <a:rPr lang="ko-KR" altLang="en-US" sz="500" b="1" dirty="0"/>
                <a:t> </a:t>
              </a:r>
            </a:p>
            <a:p>
              <a:r>
                <a:rPr lang="ko-KR" altLang="en-US" sz="1200" dirty="0"/>
                <a:t>앞쪽으로</a:t>
              </a:r>
            </a:p>
            <a:p>
              <a:r>
                <a:rPr lang="ko-KR" altLang="en-US" sz="1200" dirty="0"/>
                <a:t>	</a:t>
              </a:r>
              <a:r>
                <a:rPr lang="en-US" altLang="ko-KR" sz="1200" dirty="0"/>
                <a:t>-</a:t>
              </a:r>
              <a:r>
                <a:rPr lang="ko-KR" altLang="en-US" sz="1200" dirty="0"/>
                <a:t>급정거 시</a:t>
              </a:r>
            </a:p>
            <a:p>
              <a:r>
                <a:rPr lang="ko-KR" altLang="en-US" sz="1200" dirty="0"/>
                <a:t>	</a:t>
              </a:r>
              <a:r>
                <a:rPr lang="en-US" altLang="ko-KR" sz="1200" dirty="0"/>
                <a:t>-</a:t>
              </a:r>
              <a:r>
                <a:rPr lang="ko-KR" altLang="en-US" sz="1200" dirty="0"/>
                <a:t>장애물에 걸렸을 때</a:t>
              </a:r>
            </a:p>
            <a:p>
              <a:r>
                <a:rPr lang="ko-KR" altLang="en-US" sz="1200" dirty="0"/>
                <a:t>옆쪽으로</a:t>
              </a:r>
            </a:p>
            <a:p>
              <a:r>
                <a:rPr lang="ko-KR" altLang="en-US" sz="1200" dirty="0"/>
                <a:t>	</a:t>
              </a:r>
              <a:r>
                <a:rPr lang="en-US" altLang="ko-KR" sz="1200" dirty="0"/>
                <a:t>-</a:t>
              </a:r>
              <a:r>
                <a:rPr lang="ko-KR" altLang="en-US" sz="1200" dirty="0"/>
                <a:t>균형을 잃었을 때</a:t>
              </a:r>
            </a:p>
            <a:p>
              <a:r>
                <a:rPr lang="ko-KR" altLang="en-US" sz="1200" dirty="0"/>
                <a:t>	</a:t>
              </a:r>
              <a:r>
                <a:rPr lang="en-US" altLang="ko-KR" sz="1200" dirty="0"/>
                <a:t>-</a:t>
              </a:r>
              <a:r>
                <a:rPr lang="ko-KR" altLang="en-US" sz="1200" dirty="0"/>
                <a:t>급회전 시</a:t>
              </a:r>
            </a:p>
            <a:p>
              <a:r>
                <a:rPr lang="ko-KR" altLang="en-US" sz="1200" dirty="0"/>
                <a:t>뒤쪽으로</a:t>
              </a:r>
            </a:p>
            <a:p>
              <a:r>
                <a:rPr lang="ko-KR" altLang="en-US" sz="1200" dirty="0"/>
                <a:t>	</a:t>
              </a:r>
              <a:r>
                <a:rPr lang="en-US" altLang="ko-KR" sz="1200" dirty="0"/>
                <a:t>-</a:t>
              </a:r>
              <a:r>
                <a:rPr lang="ko-KR" altLang="en-US" sz="1200" dirty="0"/>
                <a:t>후진</a:t>
              </a:r>
              <a:r>
                <a:rPr lang="en-US" altLang="ko-KR" sz="1200" dirty="0"/>
                <a:t>(</a:t>
              </a:r>
              <a:r>
                <a:rPr lang="ko-KR" altLang="en-US" sz="1200" dirty="0" err="1"/>
                <a:t>전동킥보드는</a:t>
              </a:r>
              <a:r>
                <a:rPr lang="ko-KR" altLang="en-US" sz="1200" dirty="0"/>
                <a:t> 불가능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	-</a:t>
              </a:r>
              <a:r>
                <a:rPr lang="ko-KR" altLang="en-US" sz="1200" dirty="0"/>
                <a:t>뒤에서 자동차가 받음</a:t>
              </a:r>
            </a:p>
          </p:txBody>
        </p:sp>
        <p:graphicFrame>
          <p:nvGraphicFramePr>
            <p:cNvPr id="19" name="차트 18">
              <a:extLst>
                <a:ext uri="{FF2B5EF4-FFF2-40B4-BE49-F238E27FC236}">
                  <a16:creationId xmlns:a16="http://schemas.microsoft.com/office/drawing/2014/main" id="{7D647B52-D6FD-2CCF-3529-3B05EC5383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1443386"/>
                </p:ext>
              </p:extLst>
            </p:nvPr>
          </p:nvGraphicFramePr>
          <p:xfrm>
            <a:off x="779476" y="3959439"/>
            <a:ext cx="3079089" cy="18537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DADD18-8DCD-1FCC-F5B7-129ADB4BEF4F}"/>
                </a:ext>
              </a:extLst>
            </p:cNvPr>
            <p:cNvSpPr txBox="1"/>
            <p:nvPr/>
          </p:nvSpPr>
          <p:spPr>
            <a:xfrm>
              <a:off x="2032897" y="5038733"/>
              <a:ext cx="1467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낙상</a:t>
              </a:r>
              <a:r>
                <a:rPr lang="en-US" altLang="ko-KR" sz="1200" dirty="0"/>
                <a:t>(80%)</a:t>
              </a:r>
              <a:endParaRPr lang="ko-KR" alt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B29498-1666-0951-649C-B47D9DAA0E87}"/>
                </a:ext>
              </a:extLst>
            </p:cNvPr>
            <p:cNvSpPr txBox="1"/>
            <p:nvPr/>
          </p:nvSpPr>
          <p:spPr>
            <a:xfrm>
              <a:off x="611390" y="4314592"/>
              <a:ext cx="72046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물체와의 충돌</a:t>
              </a:r>
              <a:r>
                <a:rPr lang="en-US" altLang="ko-KR" sz="1200" dirty="0"/>
                <a:t>(11%)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EC2199-2400-72AD-F52C-9CA556530D60}"/>
                </a:ext>
              </a:extLst>
            </p:cNvPr>
            <p:cNvSpPr txBox="1"/>
            <p:nvPr/>
          </p:nvSpPr>
          <p:spPr>
            <a:xfrm>
              <a:off x="462081" y="3761670"/>
              <a:ext cx="72046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자동차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자전거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킥보드와의 충돌</a:t>
              </a:r>
              <a:r>
                <a:rPr lang="en-US" altLang="ko-KR" sz="1200" dirty="0"/>
                <a:t>(9%)</a:t>
              </a:r>
              <a:endParaRPr lang="ko-KR" altLang="en-US" sz="1200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270E7CE-C098-18B1-2437-8AC97B3CABB6}"/>
                </a:ext>
              </a:extLst>
            </p:cNvPr>
            <p:cNvCxnSpPr>
              <a:cxnSpLocks/>
            </p:cNvCxnSpPr>
            <p:nvPr/>
          </p:nvCxnSpPr>
          <p:spPr>
            <a:xfrm>
              <a:off x="2076366" y="4046977"/>
              <a:ext cx="50283" cy="210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695D0A-D4FF-149B-AEE8-849853C5E599}"/>
              </a:ext>
            </a:extLst>
          </p:cNvPr>
          <p:cNvSpPr txBox="1"/>
          <p:nvPr/>
        </p:nvSpPr>
        <p:spPr>
          <a:xfrm>
            <a:off x="5934894" y="1799547"/>
            <a:ext cx="9404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배터리 위치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62F3E-02DB-84AC-94D2-C97BC27D75D9}"/>
              </a:ext>
            </a:extLst>
          </p:cNvPr>
          <p:cNvSpPr txBox="1"/>
          <p:nvPr/>
        </p:nvSpPr>
        <p:spPr>
          <a:xfrm>
            <a:off x="2766426" y="6567861"/>
            <a:ext cx="11077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* https://www.uclahealth.org/news/release/fractures-head-injuries-common-in-escooter-collisions-according-to-ucla-research#nolink</a:t>
            </a:r>
          </a:p>
          <a:p>
            <a:endParaRPr lang="en-US" altLang="ko-KR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BDF1FF-1C98-8586-EA69-D960DE771ED8}"/>
              </a:ext>
            </a:extLst>
          </p:cNvPr>
          <p:cNvSpPr txBox="1"/>
          <p:nvPr/>
        </p:nvSpPr>
        <p:spPr>
          <a:xfrm>
            <a:off x="3389832" y="5644188"/>
            <a:ext cx="8347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위의 연구결과를 종합해보면 사용자가 뒤로 넘어지는 경우는 </a:t>
            </a:r>
            <a:r>
              <a:rPr lang="en-US" altLang="ko-KR" sz="1400" dirty="0"/>
              <a:t>10% </a:t>
            </a:r>
            <a:r>
              <a:rPr lang="ko-KR" altLang="en-US" sz="1400" dirty="0"/>
              <a:t>미만이라고 볼 수 있으므로</a:t>
            </a:r>
            <a:endParaRPr lang="en-US" altLang="ko-KR" sz="1400" dirty="0"/>
          </a:p>
          <a:p>
            <a:pPr algn="r"/>
            <a:r>
              <a:rPr lang="ko-KR" altLang="en-US" sz="1400" b="1" dirty="0"/>
              <a:t>충격이 가해질 가능성이 가장 적은 </a:t>
            </a:r>
            <a:r>
              <a:rPr lang="ko-KR" altLang="en-US" sz="1400" b="1" dirty="0">
                <a:solidFill>
                  <a:srgbClr val="FC522F"/>
                </a:solidFill>
              </a:rPr>
              <a:t>헬멧의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FC522F"/>
                </a:solidFill>
              </a:rPr>
              <a:t>후방</a:t>
            </a:r>
            <a:r>
              <a:rPr lang="ko-KR" altLang="en-US" sz="1400" b="1" dirty="0"/>
              <a:t>에 배터리를 설치하기로 함</a:t>
            </a:r>
          </a:p>
        </p:txBody>
      </p:sp>
    </p:spTree>
    <p:extLst>
      <p:ext uri="{BB962C8B-B14F-4D97-AF65-F5344CB8AC3E}">
        <p14:creationId xmlns:p14="http://schemas.microsoft.com/office/powerpoint/2010/main" val="3082604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4D40971-183C-A0E1-E269-64A780DF2E88}"/>
              </a:ext>
            </a:extLst>
          </p:cNvPr>
          <p:cNvSpPr/>
          <p:nvPr/>
        </p:nvSpPr>
        <p:spPr>
          <a:xfrm>
            <a:off x="483182" y="2283921"/>
            <a:ext cx="11203191" cy="2866079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0A6038-013D-20B6-A494-8D8B90AC4B70}"/>
              </a:ext>
            </a:extLst>
          </p:cNvPr>
          <p:cNvSpPr txBox="1"/>
          <p:nvPr/>
        </p:nvSpPr>
        <p:spPr>
          <a:xfrm>
            <a:off x="1420227" y="629569"/>
            <a:ext cx="349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아이템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기술성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기본 설계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: 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헬멧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DEB8-979E-2030-611A-D59F87524A01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5BA411B-5F34-ECB5-0652-F9070CD240DE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249BDBC-CF64-9D6D-D84B-BD83F934A29C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C995F-08E4-C2A4-FCE1-0034F9EF7D52}"/>
              </a:ext>
            </a:extLst>
          </p:cNvPr>
          <p:cNvSpPr txBox="1"/>
          <p:nvPr/>
        </p:nvSpPr>
        <p:spPr>
          <a:xfrm>
            <a:off x="557351" y="1519821"/>
            <a:ext cx="9404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배터리 종류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127045-E6B5-6438-5EC2-CD0EA75DACE6}"/>
              </a:ext>
            </a:extLst>
          </p:cNvPr>
          <p:cNvSpPr txBox="1"/>
          <p:nvPr/>
        </p:nvSpPr>
        <p:spPr>
          <a:xfrm>
            <a:off x="735088" y="1919931"/>
            <a:ext cx="873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C0C0C0"/>
                </a:highlight>
              </a:rPr>
              <a:t>다른 배터리와 비교해 고에너지 밀도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>
                <a:highlight>
                  <a:srgbClr val="C0C0C0"/>
                </a:highlight>
              </a:rPr>
              <a:t>경량화</a:t>
            </a:r>
            <a:r>
              <a:rPr lang="en-US" altLang="ko-KR" sz="1200" dirty="0">
                <a:highlight>
                  <a:srgbClr val="C0C0C0"/>
                </a:highlight>
              </a:rPr>
              <a:t>, </a:t>
            </a:r>
            <a:r>
              <a:rPr lang="ko-KR" altLang="en-US" sz="1200" dirty="0">
                <a:highlight>
                  <a:srgbClr val="C0C0C0"/>
                </a:highlight>
              </a:rPr>
              <a:t>장기적 사이클 등의 장점이 있으므로 리튬 계열 배터리를 사용하기로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6792E0-AAB6-7304-01D0-9D204798ABCB}"/>
              </a:ext>
            </a:extLst>
          </p:cNvPr>
          <p:cNvSpPr txBox="1"/>
          <p:nvPr/>
        </p:nvSpPr>
        <p:spPr>
          <a:xfrm>
            <a:off x="557351" y="2301698"/>
            <a:ext cx="714586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IOPSCIENCE</a:t>
            </a:r>
            <a:r>
              <a:rPr lang="ko-KR" altLang="en-US" sz="1200" b="1" dirty="0"/>
              <a:t>의 논문</a:t>
            </a:r>
            <a:r>
              <a:rPr lang="en-US" altLang="ko-KR" sz="1200" b="1" dirty="0"/>
              <a:t>**</a:t>
            </a:r>
          </a:p>
          <a:p>
            <a:r>
              <a:rPr lang="en-US" altLang="ko-KR" sz="1200" dirty="0"/>
              <a:t>(NCA, NMC, LFP 3</a:t>
            </a:r>
            <a:r>
              <a:rPr lang="ko-KR" altLang="en-US" sz="1200" dirty="0"/>
              <a:t>종류의 </a:t>
            </a:r>
            <a:r>
              <a:rPr lang="ko-KR" altLang="en-US" sz="1200" dirty="0" err="1"/>
              <a:t>리튬계열</a:t>
            </a:r>
            <a:r>
              <a:rPr lang="ko-KR" altLang="en-US" sz="1200" dirty="0"/>
              <a:t> 배터리에 대해 충전 상태에 따른 가열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외부단락</a:t>
            </a:r>
            <a:r>
              <a:rPr lang="ko-KR" altLang="en-US" sz="1200" dirty="0"/>
              <a:t> 시험을 진행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62F3E-02DB-84AC-94D2-C97BC27D75D9}"/>
              </a:ext>
            </a:extLst>
          </p:cNvPr>
          <p:cNvSpPr txBox="1"/>
          <p:nvPr/>
        </p:nvSpPr>
        <p:spPr>
          <a:xfrm>
            <a:off x="7762967" y="6579184"/>
            <a:ext cx="11077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** https://iopscience.iop.org/article/10.1149/1945-7111/abc8c4</a:t>
            </a:r>
          </a:p>
          <a:p>
            <a:endParaRPr lang="en-US" altLang="ko-KR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4515A1-88F6-29BD-324F-12AB72F2A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652298"/>
              </p:ext>
            </p:extLst>
          </p:nvPr>
        </p:nvGraphicFramePr>
        <p:xfrm>
          <a:off x="664547" y="2849640"/>
          <a:ext cx="3874796" cy="1496952"/>
        </p:xfrm>
        <a:graphic>
          <a:graphicData uri="http://schemas.openxmlformats.org/drawingml/2006/table">
            <a:tbl>
              <a:tblPr/>
              <a:tblGrid>
                <a:gridCol w="968699">
                  <a:extLst>
                    <a:ext uri="{9D8B030D-6E8A-4147-A177-3AD203B41FA5}">
                      <a16:colId xmlns:a16="http://schemas.microsoft.com/office/drawing/2014/main" val="3718486564"/>
                    </a:ext>
                  </a:extLst>
                </a:gridCol>
                <a:gridCol w="968699">
                  <a:extLst>
                    <a:ext uri="{9D8B030D-6E8A-4147-A177-3AD203B41FA5}">
                      <a16:colId xmlns:a16="http://schemas.microsoft.com/office/drawing/2014/main" val="2150803403"/>
                    </a:ext>
                  </a:extLst>
                </a:gridCol>
                <a:gridCol w="968699">
                  <a:extLst>
                    <a:ext uri="{9D8B030D-6E8A-4147-A177-3AD203B41FA5}">
                      <a16:colId xmlns:a16="http://schemas.microsoft.com/office/drawing/2014/main" val="2720740041"/>
                    </a:ext>
                  </a:extLst>
                </a:gridCol>
                <a:gridCol w="968699">
                  <a:extLst>
                    <a:ext uri="{9D8B030D-6E8A-4147-A177-3AD203B41FA5}">
                      <a16:colId xmlns:a16="http://schemas.microsoft.com/office/drawing/2014/main" val="807276483"/>
                    </a:ext>
                  </a:extLst>
                </a:gridCol>
              </a:tblGrid>
              <a:tr h="1749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가열 시험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방출 온도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열폭주 발생 온도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최고 온도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137020"/>
                  </a:ext>
                </a:extLst>
              </a:tr>
              <a:tr h="1749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18650 NCA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118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174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710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012734"/>
                  </a:ext>
                </a:extLst>
              </a:tr>
              <a:tr h="1749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26650 NMC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135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177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522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686670"/>
                  </a:ext>
                </a:extLst>
              </a:tr>
              <a:tr h="1749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pouch NMC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77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113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521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334164"/>
                  </a:ext>
                </a:extLst>
              </a:tr>
              <a:tr h="1749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26650 LFP</a:t>
                      </a:r>
                      <a:endParaRPr lang="en-US" sz="1000" b="1" kern="0" spc="0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149</a:t>
                      </a:r>
                      <a:endParaRPr lang="en-US" sz="1000" b="1" kern="0" spc="0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210</a:t>
                      </a:r>
                      <a:endParaRPr lang="en-US" sz="1000" b="1" kern="0" spc="0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354</a:t>
                      </a:r>
                      <a:endParaRPr lang="en-US" sz="1000" b="1" kern="0" spc="0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625718"/>
                  </a:ext>
                </a:extLst>
              </a:tr>
              <a:tr h="1749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pouch LFP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88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132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372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290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81FD2EC-3FFF-C99B-AFB3-C499C935E85E}"/>
              </a:ext>
            </a:extLst>
          </p:cNvPr>
          <p:cNvSpPr txBox="1"/>
          <p:nvPr/>
        </p:nvSpPr>
        <p:spPr>
          <a:xfrm>
            <a:off x="483182" y="5329184"/>
            <a:ext cx="114686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</a:t>
            </a:r>
            <a:r>
              <a:rPr lang="ko-KR" altLang="en-US" sz="1600" b="1" dirty="0"/>
              <a:t>가지 결과를 종합해 봤을 때</a:t>
            </a:r>
            <a:r>
              <a:rPr lang="en-US" altLang="ko-KR" sz="1600" b="1" dirty="0"/>
              <a:t>, </a:t>
            </a:r>
            <a:r>
              <a:rPr lang="en-US" altLang="ko-KR" sz="1600" b="1" dirty="0">
                <a:solidFill>
                  <a:srgbClr val="FC522F"/>
                </a:solidFill>
              </a:rPr>
              <a:t>26650 LFP(</a:t>
            </a:r>
            <a:r>
              <a:rPr lang="ko-KR" altLang="en-US" sz="1600" b="1" dirty="0">
                <a:solidFill>
                  <a:srgbClr val="FC522F"/>
                </a:solidFill>
              </a:rPr>
              <a:t>원통형 </a:t>
            </a:r>
            <a:r>
              <a:rPr lang="ko-KR" altLang="en-US" sz="1600" b="1" dirty="0" err="1">
                <a:solidFill>
                  <a:srgbClr val="FC522F"/>
                </a:solidFill>
              </a:rPr>
              <a:t>인산철</a:t>
            </a:r>
            <a:r>
              <a:rPr lang="ko-KR" altLang="en-US" sz="1600" b="1" dirty="0">
                <a:solidFill>
                  <a:srgbClr val="FC522F"/>
                </a:solidFill>
              </a:rPr>
              <a:t> 배터리</a:t>
            </a:r>
            <a:r>
              <a:rPr lang="en-US" altLang="ko-KR" sz="1600" b="1" dirty="0">
                <a:solidFill>
                  <a:srgbClr val="FC522F"/>
                </a:solidFill>
              </a:rPr>
              <a:t>)</a:t>
            </a:r>
            <a:r>
              <a:rPr lang="ko-KR" altLang="en-US" sz="1600" b="1" dirty="0"/>
              <a:t>가 가장 안정적이라고 판단된다</a:t>
            </a:r>
            <a:r>
              <a:rPr lang="en-US" altLang="ko-KR" sz="1600" b="1" dirty="0"/>
              <a:t>.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높은 온도에서 버팀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화재 발생 </a:t>
            </a:r>
            <a:r>
              <a:rPr lang="en-US" altLang="ko-KR" sz="1600" b="1" dirty="0"/>
              <a:t>X, </a:t>
            </a:r>
            <a:r>
              <a:rPr lang="ko-KR" altLang="en-US" sz="1600" b="1" dirty="0"/>
              <a:t>발열 심하지 않음</a:t>
            </a:r>
            <a:r>
              <a:rPr lang="en-US" altLang="ko-KR" sz="1600" b="1" dirty="0"/>
              <a:t>)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400" dirty="0"/>
              <a:t>*</a:t>
            </a:r>
            <a:r>
              <a:rPr lang="ko-KR" altLang="en-US" sz="1400" dirty="0"/>
              <a:t>화재나 폭발의 위험성이 없는 </a:t>
            </a:r>
            <a:r>
              <a:rPr lang="ko-KR" altLang="en-US" sz="1400" dirty="0" err="1"/>
              <a:t>리튬티타늄</a:t>
            </a:r>
            <a:r>
              <a:rPr lang="ko-KR" altLang="en-US" sz="1400" dirty="0"/>
              <a:t> 배터리가 존재하긴 하지만 </a:t>
            </a:r>
            <a:r>
              <a:rPr lang="en-US" altLang="ko-KR" sz="1400" dirty="0"/>
              <a:t>1</a:t>
            </a:r>
            <a:r>
              <a:rPr lang="ko-KR" altLang="en-US" sz="1400" dirty="0"/>
              <a:t>개에 </a:t>
            </a:r>
            <a:r>
              <a:rPr lang="en-US" altLang="ko-KR" sz="1400" dirty="0"/>
              <a:t>8</a:t>
            </a:r>
            <a:r>
              <a:rPr lang="ko-KR" altLang="en-US" sz="1400" dirty="0"/>
              <a:t>만원으로 현실적으로 사용하기 힘들다</a:t>
            </a:r>
            <a:r>
              <a:rPr lang="en-US" altLang="ko-KR" sz="14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5F490-D6E7-5055-B49F-B4C266C22CDE}"/>
              </a:ext>
            </a:extLst>
          </p:cNvPr>
          <p:cNvSpPr txBox="1"/>
          <p:nvPr/>
        </p:nvSpPr>
        <p:spPr>
          <a:xfrm>
            <a:off x="557351" y="4346024"/>
            <a:ext cx="71464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*방출 온도</a:t>
            </a:r>
            <a:r>
              <a:rPr lang="en-US" altLang="ko-KR" sz="1050" dirty="0"/>
              <a:t>: </a:t>
            </a:r>
            <a:r>
              <a:rPr lang="ko-KR" altLang="en-US" sz="1050" dirty="0"/>
              <a:t>내부 압력이 증가하여 구멍을 통해 가스나 액체를 방출하는 온도</a:t>
            </a:r>
          </a:p>
          <a:p>
            <a:r>
              <a:rPr lang="ko-KR" altLang="en-US" sz="1050" dirty="0"/>
              <a:t>*</a:t>
            </a:r>
            <a:r>
              <a:rPr lang="ko-KR" altLang="en-US" sz="1050" dirty="0" err="1"/>
              <a:t>열폭주</a:t>
            </a:r>
            <a:r>
              <a:rPr lang="ko-KR" altLang="en-US" sz="1050" dirty="0"/>
              <a:t> 발생 온도</a:t>
            </a:r>
            <a:r>
              <a:rPr lang="en-US" altLang="ko-KR" sz="1050" dirty="0"/>
              <a:t>: </a:t>
            </a:r>
            <a:r>
              <a:rPr lang="ko-KR" altLang="en-US" sz="1050" dirty="0"/>
              <a:t>열폭주가 발생하기 시작하는 온도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D903C3-2360-86A1-A1D8-18B078646FBC}"/>
              </a:ext>
            </a:extLst>
          </p:cNvPr>
          <p:cNvSpPr txBox="1"/>
          <p:nvPr/>
        </p:nvSpPr>
        <p:spPr>
          <a:xfrm>
            <a:off x="557351" y="4807905"/>
            <a:ext cx="11555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외부 단락 시 최고온도가 낮다는 것은 배터리나 회로의 손상이 발생해 </a:t>
            </a:r>
            <a:r>
              <a:rPr lang="ko-KR" altLang="en-US" sz="1400" dirty="0" err="1"/>
              <a:t>외부단락이</a:t>
            </a:r>
            <a:r>
              <a:rPr lang="ko-KR" altLang="en-US" sz="1400" dirty="0"/>
              <a:t> 발생하여도 발열 온도가 낮다는 것을 의미한다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0BDDBDB-339F-548F-16B3-4855C4479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143301"/>
              </p:ext>
            </p:extLst>
          </p:nvPr>
        </p:nvGraphicFramePr>
        <p:xfrm>
          <a:off x="4724918" y="2848949"/>
          <a:ext cx="3467187" cy="1496952"/>
        </p:xfrm>
        <a:graphic>
          <a:graphicData uri="http://schemas.openxmlformats.org/drawingml/2006/table">
            <a:tbl>
              <a:tblPr/>
              <a:tblGrid>
                <a:gridCol w="1155729">
                  <a:extLst>
                    <a:ext uri="{9D8B030D-6E8A-4147-A177-3AD203B41FA5}">
                      <a16:colId xmlns:a16="http://schemas.microsoft.com/office/drawing/2014/main" val="662059954"/>
                    </a:ext>
                  </a:extLst>
                </a:gridCol>
                <a:gridCol w="1155729">
                  <a:extLst>
                    <a:ext uri="{9D8B030D-6E8A-4147-A177-3AD203B41FA5}">
                      <a16:colId xmlns:a16="http://schemas.microsoft.com/office/drawing/2014/main" val="4041113162"/>
                    </a:ext>
                  </a:extLst>
                </a:gridCol>
                <a:gridCol w="1155729">
                  <a:extLst>
                    <a:ext uri="{9D8B030D-6E8A-4147-A177-3AD203B41FA5}">
                      <a16:colId xmlns:a16="http://schemas.microsoft.com/office/drawing/2014/main" val="3744078696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가열 시험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연기 발생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화재 발생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324058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18650 NCA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7949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26650 NMC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19134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pouch NMC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93335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26650 LFP</a:t>
                      </a:r>
                      <a:endParaRPr lang="en-US" sz="1000" b="1" kern="0" spc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3</a:t>
                      </a:r>
                      <a:endParaRPr lang="en-US" sz="1000" b="1" kern="0" spc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0</a:t>
                      </a:r>
                      <a:endParaRPr lang="en-US" sz="1000" b="1" kern="0" spc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863671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pouch LFP</a:t>
                      </a:r>
                      <a:endParaRPr lang="en-US" sz="1000" b="1" kern="0" spc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3</a:t>
                      </a:r>
                      <a:endParaRPr lang="en-US" sz="1000" b="1" kern="0" spc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0</a:t>
                      </a:r>
                      <a:endParaRPr lang="en-US" sz="1000" b="1" kern="0" spc="0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2244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12EC006-11E5-2B33-3DA8-1502F15AB6C7}"/>
              </a:ext>
            </a:extLst>
          </p:cNvPr>
          <p:cNvSpPr txBox="1"/>
          <p:nvPr/>
        </p:nvSpPr>
        <p:spPr>
          <a:xfrm>
            <a:off x="5563118" y="4315411"/>
            <a:ext cx="94215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0: No     1: Minor     2: Moderate     3: Heavy</a:t>
            </a:r>
            <a:endParaRPr lang="ko-KR" altLang="en-US" sz="1050" dirty="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119B040C-BF81-05BE-A9A0-A6F7CF800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519859"/>
              </p:ext>
            </p:extLst>
          </p:nvPr>
        </p:nvGraphicFramePr>
        <p:xfrm>
          <a:off x="8381826" y="2845840"/>
          <a:ext cx="3145626" cy="1496952"/>
        </p:xfrm>
        <a:graphic>
          <a:graphicData uri="http://schemas.openxmlformats.org/drawingml/2006/table">
            <a:tbl>
              <a:tblPr/>
              <a:tblGrid>
                <a:gridCol w="1048542">
                  <a:extLst>
                    <a:ext uri="{9D8B030D-6E8A-4147-A177-3AD203B41FA5}">
                      <a16:colId xmlns:a16="http://schemas.microsoft.com/office/drawing/2014/main" val="152719333"/>
                    </a:ext>
                  </a:extLst>
                </a:gridCol>
                <a:gridCol w="1048542">
                  <a:extLst>
                    <a:ext uri="{9D8B030D-6E8A-4147-A177-3AD203B41FA5}">
                      <a16:colId xmlns:a16="http://schemas.microsoft.com/office/drawing/2014/main" val="1873100054"/>
                    </a:ext>
                  </a:extLst>
                </a:gridCol>
                <a:gridCol w="1048542">
                  <a:extLst>
                    <a:ext uri="{9D8B030D-6E8A-4147-A177-3AD203B41FA5}">
                      <a16:colId xmlns:a16="http://schemas.microsoft.com/office/drawing/2014/main" val="1215821914"/>
                    </a:ext>
                  </a:extLst>
                </a:gridCol>
              </a:tblGrid>
              <a:tr h="1916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외부 단락 시험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최고 온도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Pretendard" panose="02000503000000020004" pitchFamily="50" charset="-127"/>
                        </a:rPr>
                        <a:t>최고 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479820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18650 NCA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149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27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21490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26650 NMC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-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-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064124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pouch NMC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132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417805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26650 LFP</a:t>
                      </a:r>
                      <a:endParaRPr lang="en-US" sz="1000" b="1" kern="0" spc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93</a:t>
                      </a:r>
                      <a:endParaRPr lang="en-US" sz="1000" b="1" kern="0" spc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FF"/>
                          </a:solidFill>
                          <a:effectLst/>
                          <a:latin typeface="Pretendard" panose="02000503000000020004" pitchFamily="50" charset="-127"/>
                        </a:rPr>
                        <a:t>23</a:t>
                      </a:r>
                      <a:endParaRPr lang="en-US" sz="1000" b="1" kern="0" spc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66562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pouch LFP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87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</a:rPr>
                        <a:t>196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182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46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BA6BCAE-6A2B-1916-A6B0-49AD64E53E21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25C9BA-2094-C340-4751-25DE8BB9D18A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84503-A099-FE10-7755-1248DEC7A4EA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E37851A-87E9-1B22-64E4-64F49E985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C34114A-BC74-A73F-4F1C-C74ACE7F392E}"/>
              </a:ext>
            </a:extLst>
          </p:cNvPr>
          <p:cNvSpPr/>
          <p:nvPr/>
        </p:nvSpPr>
        <p:spPr>
          <a:xfrm>
            <a:off x="382772" y="1811275"/>
            <a:ext cx="11472529" cy="4578891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B32ABC1-249A-CD1B-8EEE-30791B659DFE}"/>
              </a:ext>
            </a:extLst>
          </p:cNvPr>
          <p:cNvSpPr/>
          <p:nvPr/>
        </p:nvSpPr>
        <p:spPr>
          <a:xfrm>
            <a:off x="709650" y="1995754"/>
            <a:ext cx="1828799" cy="430888"/>
          </a:xfrm>
          <a:custGeom>
            <a:avLst/>
            <a:gdLst>
              <a:gd name="connsiteX0" fmla="*/ 452119 w 2478905"/>
              <a:gd name="connsiteY0" fmla="*/ 0 h 848360"/>
              <a:gd name="connsiteX1" fmla="*/ 580737 w 2478905"/>
              <a:gd name="connsiteY1" fmla="*/ 0 h 848360"/>
              <a:gd name="connsiteX2" fmla="*/ 904238 w 2478905"/>
              <a:gd name="connsiteY2" fmla="*/ 0 h 848360"/>
              <a:gd name="connsiteX3" fmla="*/ 1574665 w 2478905"/>
              <a:gd name="connsiteY3" fmla="*/ 0 h 848360"/>
              <a:gd name="connsiteX4" fmla="*/ 1930400 w 2478905"/>
              <a:gd name="connsiteY4" fmla="*/ 0 h 848360"/>
              <a:gd name="connsiteX5" fmla="*/ 2026785 w 2478905"/>
              <a:gd name="connsiteY5" fmla="*/ 0 h 848360"/>
              <a:gd name="connsiteX6" fmla="*/ 2478905 w 2478905"/>
              <a:gd name="connsiteY6" fmla="*/ 424180 h 848360"/>
              <a:gd name="connsiteX7" fmla="*/ 2026785 w 2478905"/>
              <a:gd name="connsiteY7" fmla="*/ 848360 h 848360"/>
              <a:gd name="connsiteX8" fmla="*/ 1574665 w 2478905"/>
              <a:gd name="connsiteY8" fmla="*/ 848360 h 848360"/>
              <a:gd name="connsiteX9" fmla="*/ 1574665 w 2478905"/>
              <a:gd name="connsiteY9" fmla="*/ 847446 h 848360"/>
              <a:gd name="connsiteX10" fmla="*/ 904238 w 2478905"/>
              <a:gd name="connsiteY10" fmla="*/ 847446 h 848360"/>
              <a:gd name="connsiteX11" fmla="*/ 904238 w 2478905"/>
              <a:gd name="connsiteY11" fmla="*/ 848360 h 848360"/>
              <a:gd name="connsiteX12" fmla="*/ 452119 w 2478905"/>
              <a:gd name="connsiteY12" fmla="*/ 848360 h 848360"/>
              <a:gd name="connsiteX13" fmla="*/ 0 w 2478905"/>
              <a:gd name="connsiteY13" fmla="*/ 424180 h 848360"/>
              <a:gd name="connsiteX14" fmla="*/ 452119 w 2478905"/>
              <a:gd name="connsiteY14" fmla="*/ 0 h 84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78905" h="848360">
                <a:moveTo>
                  <a:pt x="452119" y="0"/>
                </a:moveTo>
                <a:lnTo>
                  <a:pt x="580737" y="0"/>
                </a:lnTo>
                <a:lnTo>
                  <a:pt x="904238" y="0"/>
                </a:lnTo>
                <a:lnTo>
                  <a:pt x="1574665" y="0"/>
                </a:lnTo>
                <a:lnTo>
                  <a:pt x="1930400" y="0"/>
                </a:lnTo>
                <a:lnTo>
                  <a:pt x="2026785" y="0"/>
                </a:lnTo>
                <a:cubicBezTo>
                  <a:pt x="2276484" y="0"/>
                  <a:pt x="2478905" y="189912"/>
                  <a:pt x="2478905" y="424180"/>
                </a:cubicBezTo>
                <a:cubicBezTo>
                  <a:pt x="2478905" y="658448"/>
                  <a:pt x="2276484" y="848360"/>
                  <a:pt x="2026785" y="848360"/>
                </a:cubicBezTo>
                <a:lnTo>
                  <a:pt x="1574665" y="848360"/>
                </a:lnTo>
                <a:lnTo>
                  <a:pt x="1574665" y="847446"/>
                </a:lnTo>
                <a:lnTo>
                  <a:pt x="904238" y="847446"/>
                </a:lnTo>
                <a:lnTo>
                  <a:pt x="904238" y="848360"/>
                </a:lnTo>
                <a:lnTo>
                  <a:pt x="452119" y="848360"/>
                </a:lnTo>
                <a:cubicBezTo>
                  <a:pt x="202421" y="848360"/>
                  <a:pt x="0" y="658448"/>
                  <a:pt x="0" y="424180"/>
                </a:cubicBezTo>
                <a:cubicBezTo>
                  <a:pt x="0" y="189912"/>
                  <a:pt x="202421" y="0"/>
                  <a:pt x="45211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헬멧 디자인 및 설계</a:t>
            </a:r>
          </a:p>
        </p:txBody>
      </p:sp>
      <p:pic>
        <p:nvPicPr>
          <p:cNvPr id="8" name="_x130255424">
            <a:extLst>
              <a:ext uri="{FF2B5EF4-FFF2-40B4-BE49-F238E27FC236}">
                <a16:creationId xmlns:a16="http://schemas.microsoft.com/office/drawing/2014/main" id="{0A03181D-5BCF-F215-D88B-9714060EA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54" y="2611120"/>
            <a:ext cx="2486597" cy="317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5B193-FBD5-F4A2-460A-D755A702EC67}"/>
              </a:ext>
            </a:extLst>
          </p:cNvPr>
          <p:cNvSpPr txBox="1"/>
          <p:nvPr/>
        </p:nvSpPr>
        <p:spPr>
          <a:xfrm>
            <a:off x="2320452" y="574516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후면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" name="_x130254224">
            <a:extLst>
              <a:ext uri="{FF2B5EF4-FFF2-40B4-BE49-F238E27FC236}">
                <a16:creationId xmlns:a16="http://schemas.microsoft.com/office/drawing/2014/main" id="{FE05BD73-15EE-7991-DF8A-B2750615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44" y="2592387"/>
            <a:ext cx="2887663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228308024">
            <a:extLst>
              <a:ext uri="{FF2B5EF4-FFF2-40B4-BE49-F238E27FC236}">
                <a16:creationId xmlns:a16="http://schemas.microsoft.com/office/drawing/2014/main" id="{FDA58718-4221-56F4-4322-AC0BAE32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00" y="2689404"/>
            <a:ext cx="2667000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FC57CA-3592-E11B-878D-5DBE32B2F08F}"/>
              </a:ext>
            </a:extLst>
          </p:cNvPr>
          <p:cNvSpPr txBox="1"/>
          <p:nvPr/>
        </p:nvSpPr>
        <p:spPr>
          <a:xfrm>
            <a:off x="5386391" y="574516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좌측 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7F73D-4BBA-D474-C118-13F9E7CC983C}"/>
              </a:ext>
            </a:extLst>
          </p:cNvPr>
          <p:cNvSpPr txBox="1"/>
          <p:nvPr/>
        </p:nvSpPr>
        <p:spPr>
          <a:xfrm>
            <a:off x="8452330" y="574516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우측 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075193-4047-CEE7-1B86-6C0EC45FD1BE}"/>
              </a:ext>
            </a:extLst>
          </p:cNvPr>
          <p:cNvSpPr txBox="1"/>
          <p:nvPr/>
        </p:nvSpPr>
        <p:spPr>
          <a:xfrm>
            <a:off x="1420227" y="629569"/>
            <a:ext cx="349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아이템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기술성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기본 설계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: 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헬멧 디자인</a:t>
            </a:r>
          </a:p>
        </p:txBody>
      </p:sp>
    </p:spTree>
    <p:extLst>
      <p:ext uri="{BB962C8B-B14F-4D97-AF65-F5344CB8AC3E}">
        <p14:creationId xmlns:p14="http://schemas.microsoft.com/office/powerpoint/2010/main" val="2607265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BA6BCAE-6A2B-1916-A6B0-49AD64E53E21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25C9BA-2094-C340-4751-25DE8BB9D18A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84503-A099-FE10-7755-1248DEC7A4EA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E37851A-87E9-1B22-64E4-64F49E985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C34114A-BC74-A73F-4F1C-C74ACE7F392E}"/>
              </a:ext>
            </a:extLst>
          </p:cNvPr>
          <p:cNvSpPr/>
          <p:nvPr/>
        </p:nvSpPr>
        <p:spPr>
          <a:xfrm>
            <a:off x="382772" y="1811275"/>
            <a:ext cx="11472529" cy="4578891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_x130255424">
            <a:extLst>
              <a:ext uri="{FF2B5EF4-FFF2-40B4-BE49-F238E27FC236}">
                <a16:creationId xmlns:a16="http://schemas.microsoft.com/office/drawing/2014/main" id="{0A03181D-5BCF-F215-D88B-9714060EA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46" y="1826698"/>
            <a:ext cx="3549940" cy="45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5B193-FBD5-F4A2-460A-D755A702EC67}"/>
              </a:ext>
            </a:extLst>
          </p:cNvPr>
          <p:cNvSpPr txBox="1"/>
          <p:nvPr/>
        </p:nvSpPr>
        <p:spPr>
          <a:xfrm>
            <a:off x="1675016" y="6419217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후면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075193-4047-CEE7-1B86-6C0EC45FD1BE}"/>
              </a:ext>
            </a:extLst>
          </p:cNvPr>
          <p:cNvSpPr txBox="1"/>
          <p:nvPr/>
        </p:nvSpPr>
        <p:spPr>
          <a:xfrm>
            <a:off x="1420227" y="629569"/>
            <a:ext cx="349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아이템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기술성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기본 설계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: 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헬멧 디자인</a:t>
            </a:r>
          </a:p>
        </p:txBody>
      </p:sp>
      <p:pic>
        <p:nvPicPr>
          <p:cNvPr id="5" name="_x130254224">
            <a:extLst>
              <a:ext uri="{FF2B5EF4-FFF2-40B4-BE49-F238E27FC236}">
                <a16:creationId xmlns:a16="http://schemas.microsoft.com/office/drawing/2014/main" id="{6F734224-1A03-52F4-2204-2143F9E0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15" y="1851735"/>
            <a:ext cx="4081179" cy="445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7DE7D-3FD0-77F8-DA7B-C44C0EB0DA28}"/>
              </a:ext>
            </a:extLst>
          </p:cNvPr>
          <p:cNvSpPr txBox="1"/>
          <p:nvPr/>
        </p:nvSpPr>
        <p:spPr>
          <a:xfrm>
            <a:off x="5475204" y="6419217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좌측 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5" name="_x228308024">
            <a:extLst>
              <a:ext uri="{FF2B5EF4-FFF2-40B4-BE49-F238E27FC236}">
                <a16:creationId xmlns:a16="http://schemas.microsoft.com/office/drawing/2014/main" id="{A215DA8E-0664-A39D-894A-2A5B22A27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3"/>
          <a:stretch/>
        </p:blipFill>
        <p:spPr bwMode="auto">
          <a:xfrm>
            <a:off x="7955573" y="1883539"/>
            <a:ext cx="3853655" cy="450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20EFD7-21F3-3E5C-55F1-743D090809FD}"/>
              </a:ext>
            </a:extLst>
          </p:cNvPr>
          <p:cNvSpPr txBox="1"/>
          <p:nvPr/>
        </p:nvSpPr>
        <p:spPr>
          <a:xfrm>
            <a:off x="9275392" y="6419217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우측 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0690008-E76B-0884-C72B-A34801C2EEEE}"/>
              </a:ext>
            </a:extLst>
          </p:cNvPr>
          <p:cNvSpPr/>
          <p:nvPr/>
        </p:nvSpPr>
        <p:spPr>
          <a:xfrm>
            <a:off x="709650" y="1995754"/>
            <a:ext cx="1828799" cy="430888"/>
          </a:xfrm>
          <a:custGeom>
            <a:avLst/>
            <a:gdLst>
              <a:gd name="connsiteX0" fmla="*/ 452119 w 2478905"/>
              <a:gd name="connsiteY0" fmla="*/ 0 h 848360"/>
              <a:gd name="connsiteX1" fmla="*/ 580737 w 2478905"/>
              <a:gd name="connsiteY1" fmla="*/ 0 h 848360"/>
              <a:gd name="connsiteX2" fmla="*/ 904238 w 2478905"/>
              <a:gd name="connsiteY2" fmla="*/ 0 h 848360"/>
              <a:gd name="connsiteX3" fmla="*/ 1574665 w 2478905"/>
              <a:gd name="connsiteY3" fmla="*/ 0 h 848360"/>
              <a:gd name="connsiteX4" fmla="*/ 1930400 w 2478905"/>
              <a:gd name="connsiteY4" fmla="*/ 0 h 848360"/>
              <a:gd name="connsiteX5" fmla="*/ 2026785 w 2478905"/>
              <a:gd name="connsiteY5" fmla="*/ 0 h 848360"/>
              <a:gd name="connsiteX6" fmla="*/ 2478905 w 2478905"/>
              <a:gd name="connsiteY6" fmla="*/ 424180 h 848360"/>
              <a:gd name="connsiteX7" fmla="*/ 2026785 w 2478905"/>
              <a:gd name="connsiteY7" fmla="*/ 848360 h 848360"/>
              <a:gd name="connsiteX8" fmla="*/ 1574665 w 2478905"/>
              <a:gd name="connsiteY8" fmla="*/ 848360 h 848360"/>
              <a:gd name="connsiteX9" fmla="*/ 1574665 w 2478905"/>
              <a:gd name="connsiteY9" fmla="*/ 847446 h 848360"/>
              <a:gd name="connsiteX10" fmla="*/ 904238 w 2478905"/>
              <a:gd name="connsiteY10" fmla="*/ 847446 h 848360"/>
              <a:gd name="connsiteX11" fmla="*/ 904238 w 2478905"/>
              <a:gd name="connsiteY11" fmla="*/ 848360 h 848360"/>
              <a:gd name="connsiteX12" fmla="*/ 452119 w 2478905"/>
              <a:gd name="connsiteY12" fmla="*/ 848360 h 848360"/>
              <a:gd name="connsiteX13" fmla="*/ 0 w 2478905"/>
              <a:gd name="connsiteY13" fmla="*/ 424180 h 848360"/>
              <a:gd name="connsiteX14" fmla="*/ 452119 w 2478905"/>
              <a:gd name="connsiteY14" fmla="*/ 0 h 84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78905" h="848360">
                <a:moveTo>
                  <a:pt x="452119" y="0"/>
                </a:moveTo>
                <a:lnTo>
                  <a:pt x="580737" y="0"/>
                </a:lnTo>
                <a:lnTo>
                  <a:pt x="904238" y="0"/>
                </a:lnTo>
                <a:lnTo>
                  <a:pt x="1574665" y="0"/>
                </a:lnTo>
                <a:lnTo>
                  <a:pt x="1930400" y="0"/>
                </a:lnTo>
                <a:lnTo>
                  <a:pt x="2026785" y="0"/>
                </a:lnTo>
                <a:cubicBezTo>
                  <a:pt x="2276484" y="0"/>
                  <a:pt x="2478905" y="189912"/>
                  <a:pt x="2478905" y="424180"/>
                </a:cubicBezTo>
                <a:cubicBezTo>
                  <a:pt x="2478905" y="658448"/>
                  <a:pt x="2276484" y="848360"/>
                  <a:pt x="2026785" y="848360"/>
                </a:cubicBezTo>
                <a:lnTo>
                  <a:pt x="1574665" y="848360"/>
                </a:lnTo>
                <a:lnTo>
                  <a:pt x="1574665" y="847446"/>
                </a:lnTo>
                <a:lnTo>
                  <a:pt x="904238" y="847446"/>
                </a:lnTo>
                <a:lnTo>
                  <a:pt x="904238" y="848360"/>
                </a:lnTo>
                <a:lnTo>
                  <a:pt x="452119" y="848360"/>
                </a:lnTo>
                <a:cubicBezTo>
                  <a:pt x="202421" y="848360"/>
                  <a:pt x="0" y="658448"/>
                  <a:pt x="0" y="424180"/>
                </a:cubicBezTo>
                <a:cubicBezTo>
                  <a:pt x="0" y="189912"/>
                  <a:pt x="202421" y="0"/>
                  <a:pt x="45211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헬멧 디자인 및 설계</a:t>
            </a:r>
          </a:p>
        </p:txBody>
      </p:sp>
    </p:spTree>
    <p:extLst>
      <p:ext uri="{BB962C8B-B14F-4D97-AF65-F5344CB8AC3E}">
        <p14:creationId xmlns:p14="http://schemas.microsoft.com/office/powerpoint/2010/main" val="189564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79B65-B0B8-B9A0-EB05-032C2226D55B}"/>
              </a:ext>
            </a:extLst>
          </p:cNvPr>
          <p:cNvSpPr txBox="1"/>
          <p:nvPr/>
        </p:nvSpPr>
        <p:spPr>
          <a:xfrm>
            <a:off x="572331" y="1310881"/>
            <a:ext cx="221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3BA69F-8903-8548-A940-F1A938DA183B}"/>
              </a:ext>
            </a:extLst>
          </p:cNvPr>
          <p:cNvCxnSpPr/>
          <p:nvPr/>
        </p:nvCxnSpPr>
        <p:spPr>
          <a:xfrm>
            <a:off x="2538919" y="1488332"/>
            <a:ext cx="861870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31CD47-7FDD-E5A2-0B59-77035556A5EE}"/>
              </a:ext>
            </a:extLst>
          </p:cNvPr>
          <p:cNvSpPr/>
          <p:nvPr/>
        </p:nvSpPr>
        <p:spPr>
          <a:xfrm>
            <a:off x="1030134" y="1933832"/>
            <a:ext cx="10215040" cy="3941674"/>
          </a:xfrm>
          <a:prstGeom prst="roundRect">
            <a:avLst>
              <a:gd name="adj" fmla="val 27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4FB20DB-1DBD-5101-E16E-A720E0CC5B47}"/>
              </a:ext>
            </a:extLst>
          </p:cNvPr>
          <p:cNvSpPr/>
          <p:nvPr/>
        </p:nvSpPr>
        <p:spPr>
          <a:xfrm>
            <a:off x="1030134" y="1933832"/>
            <a:ext cx="10215040" cy="595359"/>
          </a:xfrm>
          <a:custGeom>
            <a:avLst/>
            <a:gdLst>
              <a:gd name="connsiteX0" fmla="*/ 108869 w 10215040"/>
              <a:gd name="connsiteY0" fmla="*/ 0 h 595359"/>
              <a:gd name="connsiteX1" fmla="*/ 10106171 w 10215040"/>
              <a:gd name="connsiteY1" fmla="*/ 0 h 595359"/>
              <a:gd name="connsiteX2" fmla="*/ 10215040 w 10215040"/>
              <a:gd name="connsiteY2" fmla="*/ 108869 h 595359"/>
              <a:gd name="connsiteX3" fmla="*/ 10215040 w 10215040"/>
              <a:gd name="connsiteY3" fmla="*/ 595359 h 595359"/>
              <a:gd name="connsiteX4" fmla="*/ 0 w 10215040"/>
              <a:gd name="connsiteY4" fmla="*/ 595359 h 595359"/>
              <a:gd name="connsiteX5" fmla="*/ 0 w 10215040"/>
              <a:gd name="connsiteY5" fmla="*/ 108869 h 595359"/>
              <a:gd name="connsiteX6" fmla="*/ 108869 w 10215040"/>
              <a:gd name="connsiteY6" fmla="*/ 0 h 59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5040" h="595359">
                <a:moveTo>
                  <a:pt x="108869" y="0"/>
                </a:moveTo>
                <a:lnTo>
                  <a:pt x="10106171" y="0"/>
                </a:lnTo>
                <a:cubicBezTo>
                  <a:pt x="10166298" y="0"/>
                  <a:pt x="10215040" y="48742"/>
                  <a:pt x="10215040" y="108869"/>
                </a:cubicBezTo>
                <a:lnTo>
                  <a:pt x="10215040" y="595359"/>
                </a:lnTo>
                <a:lnTo>
                  <a:pt x="0" y="595359"/>
                </a:lnTo>
                <a:lnTo>
                  <a:pt x="0" y="108869"/>
                </a:lnTo>
                <a:cubicBezTo>
                  <a:pt x="0" y="48742"/>
                  <a:pt x="48742" y="0"/>
                  <a:pt x="108869" y="0"/>
                </a:cubicBezTo>
                <a:close/>
              </a:path>
            </a:pathLst>
          </a:custGeom>
          <a:solidFill>
            <a:srgbClr val="FC522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1A4998A-9903-AFC1-31F7-CC76FDDD4964}"/>
              </a:ext>
            </a:extLst>
          </p:cNvPr>
          <p:cNvCxnSpPr/>
          <p:nvPr/>
        </p:nvCxnSpPr>
        <p:spPr>
          <a:xfrm>
            <a:off x="4089679" y="1933832"/>
            <a:ext cx="0" cy="39416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802904-13C4-60A6-AE3F-4509D0D3694E}"/>
              </a:ext>
            </a:extLst>
          </p:cNvPr>
          <p:cNvSpPr txBox="1"/>
          <p:nvPr/>
        </p:nvSpPr>
        <p:spPr>
          <a:xfrm>
            <a:off x="1433754" y="2052166"/>
            <a:ext cx="221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항목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313E26-BFE5-EE1B-C900-F9990E3F327F}"/>
              </a:ext>
            </a:extLst>
          </p:cNvPr>
          <p:cNvSpPr txBox="1"/>
          <p:nvPr/>
        </p:nvSpPr>
        <p:spPr>
          <a:xfrm>
            <a:off x="6562262" y="2052166"/>
            <a:ext cx="221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F2F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상세내용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F3831F-126B-42C7-39DD-92EEF1BF4A2B}"/>
              </a:ext>
            </a:extLst>
          </p:cNvPr>
          <p:cNvCxnSpPr>
            <a:cxnSpLocks/>
          </p:cNvCxnSpPr>
          <p:nvPr/>
        </p:nvCxnSpPr>
        <p:spPr>
          <a:xfrm flipV="1">
            <a:off x="1030134" y="4175670"/>
            <a:ext cx="10215040" cy="140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36F777-37AD-A6C8-6A8B-48FEC254EAB3}"/>
              </a:ext>
            </a:extLst>
          </p:cNvPr>
          <p:cNvCxnSpPr>
            <a:cxnSpLocks/>
          </p:cNvCxnSpPr>
          <p:nvPr/>
        </p:nvCxnSpPr>
        <p:spPr>
          <a:xfrm flipV="1">
            <a:off x="1030134" y="3346584"/>
            <a:ext cx="10215040" cy="140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36DAE06-3B7C-DD94-8A8E-AEC07EAF45A1}"/>
              </a:ext>
            </a:extLst>
          </p:cNvPr>
          <p:cNvCxnSpPr>
            <a:cxnSpLocks/>
          </p:cNvCxnSpPr>
          <p:nvPr/>
        </p:nvCxnSpPr>
        <p:spPr>
          <a:xfrm flipV="1">
            <a:off x="1030134" y="5004756"/>
            <a:ext cx="10215040" cy="1407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9AB112-DDF3-E9C1-EAF2-7B66B8BA906F}"/>
              </a:ext>
            </a:extLst>
          </p:cNvPr>
          <p:cNvSpPr txBox="1"/>
          <p:nvPr/>
        </p:nvSpPr>
        <p:spPr>
          <a:xfrm>
            <a:off x="1444471" y="2790024"/>
            <a:ext cx="221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DE49A9-C2D0-6BE4-3239-9DF73C64FF77}"/>
              </a:ext>
            </a:extLst>
          </p:cNvPr>
          <p:cNvSpPr txBox="1"/>
          <p:nvPr/>
        </p:nvSpPr>
        <p:spPr>
          <a:xfrm>
            <a:off x="1444471" y="3619904"/>
            <a:ext cx="221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기획배경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B0AAEC-B97E-28D7-AB37-ADAB9A657393}"/>
              </a:ext>
            </a:extLst>
          </p:cNvPr>
          <p:cNvSpPr txBox="1"/>
          <p:nvPr/>
        </p:nvSpPr>
        <p:spPr>
          <a:xfrm>
            <a:off x="1444471" y="4449784"/>
            <a:ext cx="221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기획의도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570BBF-BB40-FFE5-6617-8AC3FBE8EF33}"/>
              </a:ext>
            </a:extLst>
          </p:cNvPr>
          <p:cNvSpPr txBox="1"/>
          <p:nvPr/>
        </p:nvSpPr>
        <p:spPr>
          <a:xfrm>
            <a:off x="1444471" y="5279663"/>
            <a:ext cx="221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A23C36-E57E-D1BC-E883-C74C1D21AE9C}"/>
              </a:ext>
            </a:extLst>
          </p:cNvPr>
          <p:cNvSpPr txBox="1"/>
          <p:nvPr/>
        </p:nvSpPr>
        <p:spPr>
          <a:xfrm>
            <a:off x="4089679" y="3512975"/>
            <a:ext cx="696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최근 공유 </a:t>
            </a:r>
            <a:r>
              <a:rPr lang="ko-KR" altLang="en-US" sz="1200" dirty="0" err="1"/>
              <a:t>킥보드</a:t>
            </a:r>
            <a:r>
              <a:rPr lang="ko-KR" altLang="en-US" sz="1200" dirty="0"/>
              <a:t> 이용자가 늘어나면서 헬멧을 착용하지 않는 사람 또한 증가하고 있음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그러나 헬멧 미착용 시 과태료가 부과되는 것은 물론</a:t>
            </a:r>
            <a:r>
              <a:rPr lang="en-US" altLang="ko-KR" sz="1200" dirty="0"/>
              <a:t>, </a:t>
            </a:r>
            <a:r>
              <a:rPr lang="ko-KR" altLang="en-US" sz="1200" dirty="0"/>
              <a:t>사고 시 부상 확률이 커짐</a:t>
            </a:r>
            <a:r>
              <a:rPr lang="en-US" altLang="ko-KR" sz="12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6ED895-39F3-7D87-EA1D-2D914135F140}"/>
              </a:ext>
            </a:extLst>
          </p:cNvPr>
          <p:cNvSpPr txBox="1"/>
          <p:nvPr/>
        </p:nvSpPr>
        <p:spPr>
          <a:xfrm>
            <a:off x="4107612" y="4229700"/>
            <a:ext cx="715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주로 단거리로 킥보드를 이용하는 사람과 </a:t>
            </a:r>
            <a:r>
              <a:rPr lang="en-US" altLang="ko-KR" sz="1200" dirty="0"/>
              <a:t>10~20</a:t>
            </a:r>
            <a:r>
              <a:rPr lang="ko-KR" altLang="en-US" sz="1200" dirty="0"/>
              <a:t>분간 중장거리로 이용하는 사람을 대상으로 함</a:t>
            </a:r>
            <a:endParaRPr lang="en-US" altLang="ko-KR" sz="1200" dirty="0"/>
          </a:p>
          <a:p>
            <a:r>
              <a:rPr lang="ko-KR" altLang="en-US" sz="1200" dirty="0"/>
              <a:t>개인 헬멧을 구비하지 못하는 문제를 해결하고자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킥보드</a:t>
            </a:r>
            <a:r>
              <a:rPr lang="ko-KR" altLang="en-US" sz="1200" dirty="0"/>
              <a:t> 이용 시 근처에 헬멧 대여소를 제공하는 프로젝트를 시작하였음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9473F2-2EC4-F763-FD5E-D86D0D9B4819}"/>
              </a:ext>
            </a:extLst>
          </p:cNvPr>
          <p:cNvSpPr txBox="1"/>
          <p:nvPr/>
        </p:nvSpPr>
        <p:spPr>
          <a:xfrm>
            <a:off x="4089679" y="5018830"/>
            <a:ext cx="771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헬멧은 충격을 감지했을 때 반응이 없으면 </a:t>
            </a:r>
            <a:r>
              <a:rPr lang="en-US" altLang="ko-KR" sz="1200" dirty="0"/>
              <a:t>119</a:t>
            </a:r>
            <a:r>
              <a:rPr lang="ko-KR" altLang="en-US" sz="1200" dirty="0"/>
              <a:t>에 자동으로 신고하는 기능이 있음</a:t>
            </a:r>
            <a:endParaRPr lang="en-US" altLang="ko-KR" sz="1200" dirty="0"/>
          </a:p>
          <a:p>
            <a:r>
              <a:rPr lang="ko-KR" altLang="en-US" sz="1200" dirty="0"/>
              <a:t>대여와 반납을 편리하게 하기 위해 앱에서 각 대여소의 남은 재고를 확인하며 </a:t>
            </a:r>
            <a:r>
              <a:rPr lang="en-US" altLang="ko-KR" sz="1200" dirty="0"/>
              <a:t>QR </a:t>
            </a:r>
            <a:r>
              <a:rPr lang="ko-KR" altLang="en-US" sz="1200" dirty="0"/>
              <a:t>스캔 방식으로 대여를 진행</a:t>
            </a:r>
            <a:r>
              <a:rPr lang="en-US" altLang="ko-KR" sz="1200" dirty="0"/>
              <a:t>. </a:t>
            </a:r>
            <a:r>
              <a:rPr lang="ko-KR" altLang="en-US" sz="1200" dirty="0"/>
              <a:t>일정 비용으로 편의점이나 임시 반납소에도 반납할 수 있도록 함</a:t>
            </a:r>
            <a:endParaRPr lang="en-US" altLang="ko-KR" sz="1200" dirty="0"/>
          </a:p>
          <a:p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대여소별로 </a:t>
            </a:r>
            <a:r>
              <a:rPr lang="en-US" altLang="ko-KR" sz="1200" dirty="0"/>
              <a:t>UV </a:t>
            </a:r>
            <a:r>
              <a:rPr lang="ko-KR" altLang="en-US" sz="1200" dirty="0"/>
              <a:t>살균기를 설치하고 정기적인 헬멧 관리로 위생 문제를 해결할 예정임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02AF3F-E67C-A309-3FB3-D1D31E55B1DD}"/>
              </a:ext>
            </a:extLst>
          </p:cNvPr>
          <p:cNvSpPr txBox="1"/>
          <p:nvPr/>
        </p:nvSpPr>
        <p:spPr>
          <a:xfrm>
            <a:off x="4089679" y="2791383"/>
            <a:ext cx="6968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서비스 이름</a:t>
            </a:r>
            <a:r>
              <a:rPr lang="en-US" altLang="ko-KR" sz="1200" dirty="0"/>
              <a:t>: </a:t>
            </a:r>
            <a:r>
              <a:rPr lang="ko-KR" altLang="en-US" sz="1200" dirty="0"/>
              <a:t>공유 </a:t>
            </a:r>
            <a:r>
              <a:rPr lang="ko-KR" altLang="en-US" sz="1200" dirty="0" err="1"/>
              <a:t>킥보드</a:t>
            </a:r>
            <a:r>
              <a:rPr lang="ko-KR" altLang="en-US" sz="1200" dirty="0"/>
              <a:t> 이용 안전을 위한 헬멧 대여 서비스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03546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161BF75-95E2-63EC-5E14-6AE6A88B2BC0}"/>
              </a:ext>
            </a:extLst>
          </p:cNvPr>
          <p:cNvSpPr/>
          <p:nvPr/>
        </p:nvSpPr>
        <p:spPr>
          <a:xfrm>
            <a:off x="382772" y="1811275"/>
            <a:ext cx="11472529" cy="4578891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E8FEAD96-E219-A5A0-6C47-5032C79F1070}"/>
              </a:ext>
            </a:extLst>
          </p:cNvPr>
          <p:cNvSpPr/>
          <p:nvPr/>
        </p:nvSpPr>
        <p:spPr>
          <a:xfrm>
            <a:off x="709650" y="1995754"/>
            <a:ext cx="1828799" cy="430888"/>
          </a:xfrm>
          <a:custGeom>
            <a:avLst/>
            <a:gdLst>
              <a:gd name="connsiteX0" fmla="*/ 452119 w 2478905"/>
              <a:gd name="connsiteY0" fmla="*/ 0 h 848360"/>
              <a:gd name="connsiteX1" fmla="*/ 580737 w 2478905"/>
              <a:gd name="connsiteY1" fmla="*/ 0 h 848360"/>
              <a:gd name="connsiteX2" fmla="*/ 904238 w 2478905"/>
              <a:gd name="connsiteY2" fmla="*/ 0 h 848360"/>
              <a:gd name="connsiteX3" fmla="*/ 1574665 w 2478905"/>
              <a:gd name="connsiteY3" fmla="*/ 0 h 848360"/>
              <a:gd name="connsiteX4" fmla="*/ 1930400 w 2478905"/>
              <a:gd name="connsiteY4" fmla="*/ 0 h 848360"/>
              <a:gd name="connsiteX5" fmla="*/ 2026785 w 2478905"/>
              <a:gd name="connsiteY5" fmla="*/ 0 h 848360"/>
              <a:gd name="connsiteX6" fmla="*/ 2478905 w 2478905"/>
              <a:gd name="connsiteY6" fmla="*/ 424180 h 848360"/>
              <a:gd name="connsiteX7" fmla="*/ 2026785 w 2478905"/>
              <a:gd name="connsiteY7" fmla="*/ 848360 h 848360"/>
              <a:gd name="connsiteX8" fmla="*/ 1574665 w 2478905"/>
              <a:gd name="connsiteY8" fmla="*/ 848360 h 848360"/>
              <a:gd name="connsiteX9" fmla="*/ 1574665 w 2478905"/>
              <a:gd name="connsiteY9" fmla="*/ 847446 h 848360"/>
              <a:gd name="connsiteX10" fmla="*/ 904238 w 2478905"/>
              <a:gd name="connsiteY10" fmla="*/ 847446 h 848360"/>
              <a:gd name="connsiteX11" fmla="*/ 904238 w 2478905"/>
              <a:gd name="connsiteY11" fmla="*/ 848360 h 848360"/>
              <a:gd name="connsiteX12" fmla="*/ 452119 w 2478905"/>
              <a:gd name="connsiteY12" fmla="*/ 848360 h 848360"/>
              <a:gd name="connsiteX13" fmla="*/ 0 w 2478905"/>
              <a:gd name="connsiteY13" fmla="*/ 424180 h 848360"/>
              <a:gd name="connsiteX14" fmla="*/ 452119 w 2478905"/>
              <a:gd name="connsiteY14" fmla="*/ 0 h 84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78905" h="848360">
                <a:moveTo>
                  <a:pt x="452119" y="0"/>
                </a:moveTo>
                <a:lnTo>
                  <a:pt x="580737" y="0"/>
                </a:lnTo>
                <a:lnTo>
                  <a:pt x="904238" y="0"/>
                </a:lnTo>
                <a:lnTo>
                  <a:pt x="1574665" y="0"/>
                </a:lnTo>
                <a:lnTo>
                  <a:pt x="1930400" y="0"/>
                </a:lnTo>
                <a:lnTo>
                  <a:pt x="2026785" y="0"/>
                </a:lnTo>
                <a:cubicBezTo>
                  <a:pt x="2276484" y="0"/>
                  <a:pt x="2478905" y="189912"/>
                  <a:pt x="2478905" y="424180"/>
                </a:cubicBezTo>
                <a:cubicBezTo>
                  <a:pt x="2478905" y="658448"/>
                  <a:pt x="2276484" y="848360"/>
                  <a:pt x="2026785" y="848360"/>
                </a:cubicBezTo>
                <a:lnTo>
                  <a:pt x="1574665" y="848360"/>
                </a:lnTo>
                <a:lnTo>
                  <a:pt x="1574665" y="847446"/>
                </a:lnTo>
                <a:lnTo>
                  <a:pt x="904238" y="847446"/>
                </a:lnTo>
                <a:lnTo>
                  <a:pt x="904238" y="848360"/>
                </a:lnTo>
                <a:lnTo>
                  <a:pt x="452119" y="848360"/>
                </a:lnTo>
                <a:cubicBezTo>
                  <a:pt x="202421" y="848360"/>
                  <a:pt x="0" y="658448"/>
                  <a:pt x="0" y="424180"/>
                </a:cubicBezTo>
                <a:cubicBezTo>
                  <a:pt x="0" y="189912"/>
                  <a:pt x="202421" y="0"/>
                  <a:pt x="45211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헬멧 설계 고려사항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40A5A88-B3AE-422B-DD9F-781D0264CCED}"/>
              </a:ext>
            </a:extLst>
          </p:cNvPr>
          <p:cNvGrpSpPr/>
          <p:nvPr/>
        </p:nvGrpSpPr>
        <p:grpSpPr>
          <a:xfrm>
            <a:off x="2076367" y="2827253"/>
            <a:ext cx="10857056" cy="2706923"/>
            <a:chOff x="1477285" y="2790250"/>
            <a:chExt cx="10857056" cy="270692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9C77BEB-6A98-3408-5CB6-59F1D9ABA1ED}"/>
                </a:ext>
              </a:extLst>
            </p:cNvPr>
            <p:cNvGrpSpPr/>
            <p:nvPr/>
          </p:nvGrpSpPr>
          <p:grpSpPr>
            <a:xfrm>
              <a:off x="1477285" y="2790250"/>
              <a:ext cx="1061164" cy="743296"/>
              <a:chOff x="1543094" y="2527255"/>
              <a:chExt cx="1061164" cy="74329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0C3FF68-EA97-9AF7-31D9-8E84C7F8B939}"/>
                  </a:ext>
                </a:extLst>
              </p:cNvPr>
              <p:cNvSpPr/>
              <p:nvPr/>
            </p:nvSpPr>
            <p:spPr>
              <a:xfrm>
                <a:off x="1687656" y="2930131"/>
                <a:ext cx="325120" cy="340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A953D50-4057-0213-29C2-C999562C55AC}"/>
                  </a:ext>
                </a:extLst>
              </p:cNvPr>
              <p:cNvGrpSpPr/>
              <p:nvPr/>
            </p:nvGrpSpPr>
            <p:grpSpPr>
              <a:xfrm>
                <a:off x="1543094" y="2527255"/>
                <a:ext cx="1061164" cy="657686"/>
                <a:chOff x="2012776" y="2615173"/>
                <a:chExt cx="1061164" cy="65768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B2E1EDC-13CA-E4A8-055B-95437FD3BE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2776" y="2731236"/>
                      <a:ext cx="1061164" cy="5416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ko-KR" alt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/>
                            </m:rad>
                          </m:oMath>
                        </m:oMathPara>
                      </a14:m>
                      <a:endParaRPr lang="ko-KR" altLang="en-US" sz="2800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8B2E1EDC-13CA-E4A8-055B-95437FD3BE0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2776" y="2731236"/>
                      <a:ext cx="1061164" cy="541623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7EFBD37-D8FF-1571-A436-131E2B6EC9F4}"/>
                    </a:ext>
                  </a:extLst>
                </p:cNvPr>
                <p:cNvSpPr/>
                <p:nvPr/>
              </p:nvSpPr>
              <p:spPr>
                <a:xfrm>
                  <a:off x="2491816" y="2615173"/>
                  <a:ext cx="571964" cy="58401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EBE086D-4159-6CE7-0C50-BDBC2C984318}"/>
                </a:ext>
              </a:extLst>
            </p:cNvPr>
            <p:cNvGrpSpPr/>
            <p:nvPr/>
          </p:nvGrpSpPr>
          <p:grpSpPr>
            <a:xfrm>
              <a:off x="1477285" y="3772063"/>
              <a:ext cx="1061164" cy="743296"/>
              <a:chOff x="1543094" y="2527255"/>
              <a:chExt cx="1061164" cy="74329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D63BFC1-70BC-05BB-4892-BF430AD60247}"/>
                  </a:ext>
                </a:extLst>
              </p:cNvPr>
              <p:cNvSpPr/>
              <p:nvPr/>
            </p:nvSpPr>
            <p:spPr>
              <a:xfrm>
                <a:off x="1687656" y="2930131"/>
                <a:ext cx="325120" cy="340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E32D4B1-3FBA-1491-9ECC-5243CEE68EB7}"/>
                  </a:ext>
                </a:extLst>
              </p:cNvPr>
              <p:cNvGrpSpPr/>
              <p:nvPr/>
            </p:nvGrpSpPr>
            <p:grpSpPr>
              <a:xfrm>
                <a:off x="1543094" y="2527255"/>
                <a:ext cx="1061164" cy="657686"/>
                <a:chOff x="2012776" y="2615173"/>
                <a:chExt cx="1061164" cy="65768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DA7D6A34-81B0-D9D5-2121-0CB248E82E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2776" y="2731236"/>
                      <a:ext cx="1061164" cy="5416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ko-KR" alt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/>
                            </m:rad>
                          </m:oMath>
                        </m:oMathPara>
                      </a14:m>
                      <a:endParaRPr lang="ko-KR" altLang="en-US" sz="2800" dirty="0"/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DA7D6A34-81B0-D9D5-2121-0CB248E82E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2776" y="2731236"/>
                      <a:ext cx="1061164" cy="54162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E41B60D6-AA1C-1458-4960-41FCEBB37632}"/>
                    </a:ext>
                  </a:extLst>
                </p:cNvPr>
                <p:cNvSpPr/>
                <p:nvPr/>
              </p:nvSpPr>
              <p:spPr>
                <a:xfrm>
                  <a:off x="2491816" y="2615173"/>
                  <a:ext cx="571964" cy="58401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F0D9144-26DE-E2B9-4E5F-ADFCD34B20F5}"/>
                </a:ext>
              </a:extLst>
            </p:cNvPr>
            <p:cNvGrpSpPr/>
            <p:nvPr/>
          </p:nvGrpSpPr>
          <p:grpSpPr>
            <a:xfrm>
              <a:off x="1477285" y="4753877"/>
              <a:ext cx="1061164" cy="743296"/>
              <a:chOff x="1543094" y="2527255"/>
              <a:chExt cx="1061164" cy="74329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74F9537-82F4-FBAC-E71B-353ABD2DF960}"/>
                  </a:ext>
                </a:extLst>
              </p:cNvPr>
              <p:cNvSpPr/>
              <p:nvPr/>
            </p:nvSpPr>
            <p:spPr>
              <a:xfrm>
                <a:off x="1687656" y="2930131"/>
                <a:ext cx="325120" cy="3404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3632774-0E9B-A5A6-8F86-63243CAD011A}"/>
                  </a:ext>
                </a:extLst>
              </p:cNvPr>
              <p:cNvGrpSpPr/>
              <p:nvPr/>
            </p:nvGrpSpPr>
            <p:grpSpPr>
              <a:xfrm>
                <a:off x="1543094" y="2527255"/>
                <a:ext cx="1061164" cy="657686"/>
                <a:chOff x="2012776" y="2615173"/>
                <a:chExt cx="1061164" cy="65768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0D810EE-9831-804D-1F72-BFE7604E9A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2776" y="2731236"/>
                      <a:ext cx="1061164" cy="5416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ko-KR" alt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/>
                            </m:rad>
                          </m:oMath>
                        </m:oMathPara>
                      </a14:m>
                      <a:endParaRPr lang="ko-KR" altLang="en-US" sz="28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0D810EE-9831-804D-1F72-BFE7604E9A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2776" y="2731236"/>
                      <a:ext cx="1061164" cy="54162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0BDF27A8-538F-B0D7-4236-CAA8587E0ABC}"/>
                    </a:ext>
                  </a:extLst>
                </p:cNvPr>
                <p:cNvSpPr/>
                <p:nvPr/>
              </p:nvSpPr>
              <p:spPr>
                <a:xfrm>
                  <a:off x="2491816" y="2615173"/>
                  <a:ext cx="571964" cy="58401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8DCD1A-C392-675D-1B16-71416EE18E7E}"/>
                </a:ext>
              </a:extLst>
            </p:cNvPr>
            <p:cNvSpPr txBox="1"/>
            <p:nvPr/>
          </p:nvSpPr>
          <p:spPr>
            <a:xfrm>
              <a:off x="2930156" y="3194059"/>
              <a:ext cx="94041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좌우로 최대한 </a:t>
              </a:r>
              <a:r>
                <a:rPr lang="ko-KR" altLang="en-US" sz="1600" b="1" dirty="0"/>
                <a:t>무게 밸런스</a:t>
              </a:r>
              <a:r>
                <a:rPr lang="ko-KR" altLang="en-US" sz="1600" dirty="0"/>
                <a:t>를</a:t>
              </a:r>
              <a:r>
                <a:rPr lang="ko-KR" altLang="en-US" sz="1600" b="1" dirty="0"/>
                <a:t> </a:t>
              </a:r>
              <a:r>
                <a:rPr lang="ko-KR" altLang="en-US" sz="1600" dirty="0"/>
                <a:t>맞추도록 배치</a:t>
              </a:r>
              <a:endParaRPr lang="en-US" altLang="ko-KR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E0BBF1-F866-5ACE-5135-71AAF1FF717E}"/>
                </a:ext>
              </a:extLst>
            </p:cNvPr>
            <p:cNvSpPr txBox="1"/>
            <p:nvPr/>
          </p:nvSpPr>
          <p:spPr>
            <a:xfrm>
              <a:off x="2930156" y="4095324"/>
              <a:ext cx="9404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사용자가 만져야 하는 터치센서와 빛을 인식하는 조도센서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후방 </a:t>
              </a:r>
              <a:r>
                <a:rPr lang="en-US" altLang="ko-KR" sz="1600" dirty="0"/>
                <a:t>LED</a:t>
              </a:r>
              <a:r>
                <a:rPr lang="ko-KR" altLang="en-US" sz="1600" dirty="0"/>
                <a:t>등을 제외하고</a:t>
              </a:r>
              <a:endParaRPr lang="en-US" altLang="ko-KR" sz="1600" dirty="0"/>
            </a:p>
            <a:p>
              <a:r>
                <a:rPr lang="ko-KR" altLang="en-US" sz="1600" b="1" dirty="0"/>
                <a:t>내부의 </a:t>
              </a:r>
              <a:r>
                <a:rPr lang="ko-KR" altLang="en-US" sz="1600" b="1" dirty="0" err="1"/>
                <a:t>완충재</a:t>
              </a:r>
              <a:r>
                <a:rPr lang="ko-KR" altLang="en-US" sz="1600" b="1" dirty="0"/>
                <a:t> 안쪽에 설치</a:t>
              </a:r>
              <a:endParaRPr lang="en-US" altLang="ko-KR" sz="16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2E98B6-A462-59DE-456A-A62EEA33BA50}"/>
                </a:ext>
              </a:extLst>
            </p:cNvPr>
            <p:cNvSpPr txBox="1"/>
            <p:nvPr/>
          </p:nvSpPr>
          <p:spPr>
            <a:xfrm>
              <a:off x="2930155" y="5158619"/>
              <a:ext cx="94041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헬멧 </a:t>
              </a:r>
              <a:r>
                <a:rPr lang="ko-KR" altLang="en-US" sz="1600" b="1" dirty="0"/>
                <a:t>기본 무게 포함 </a:t>
              </a:r>
              <a:r>
                <a:rPr lang="en-US" altLang="ko-KR" sz="1600" b="1" dirty="0"/>
                <a:t>500g</a:t>
              </a:r>
              <a:r>
                <a:rPr lang="ko-KR" altLang="en-US" sz="1600" dirty="0"/>
                <a:t>정도로 제작</a:t>
              </a:r>
              <a:endParaRPr lang="en-US" altLang="ko-KR" sz="1600" dirty="0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BDDF55F-DB4B-5504-6809-ECBDE70A8E9C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A390F9-054C-12DD-D252-463062CF5258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1EFF9C63-5501-3549-0C40-875157162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CED3E-B73C-696F-4221-BB84B2CF8E19}"/>
              </a:ext>
            </a:extLst>
          </p:cNvPr>
          <p:cNvSpPr txBox="1"/>
          <p:nvPr/>
        </p:nvSpPr>
        <p:spPr>
          <a:xfrm>
            <a:off x="1420227" y="629569"/>
            <a:ext cx="349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아이템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기술성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기본 설계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: 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헬멧 디자인</a:t>
            </a:r>
          </a:p>
        </p:txBody>
      </p:sp>
    </p:spTree>
    <p:extLst>
      <p:ext uri="{BB962C8B-B14F-4D97-AF65-F5344CB8AC3E}">
        <p14:creationId xmlns:p14="http://schemas.microsoft.com/office/powerpoint/2010/main" val="9180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BA6BCAE-6A2B-1916-A6B0-49AD64E53E21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25C9BA-2094-C340-4751-25DE8BB9D18A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84503-A099-FE10-7755-1248DEC7A4EA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26278B8-2B5C-6BA4-283B-78FB1BD4C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16289"/>
              </p:ext>
            </p:extLst>
          </p:nvPr>
        </p:nvGraphicFramePr>
        <p:xfrm>
          <a:off x="2298641" y="1709829"/>
          <a:ext cx="7594718" cy="42431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44810">
                  <a:extLst>
                    <a:ext uri="{9D8B030D-6E8A-4147-A177-3AD203B41FA5}">
                      <a16:colId xmlns:a16="http://schemas.microsoft.com/office/drawing/2014/main" val="4087111882"/>
                    </a:ext>
                  </a:extLst>
                </a:gridCol>
                <a:gridCol w="2419557">
                  <a:extLst>
                    <a:ext uri="{9D8B030D-6E8A-4147-A177-3AD203B41FA5}">
                      <a16:colId xmlns:a16="http://schemas.microsoft.com/office/drawing/2014/main" val="1446009110"/>
                    </a:ext>
                  </a:extLst>
                </a:gridCol>
                <a:gridCol w="1397966">
                  <a:extLst>
                    <a:ext uri="{9D8B030D-6E8A-4147-A177-3AD203B41FA5}">
                      <a16:colId xmlns:a16="http://schemas.microsoft.com/office/drawing/2014/main" val="1858024980"/>
                    </a:ext>
                  </a:extLst>
                </a:gridCol>
                <a:gridCol w="1532385">
                  <a:extLst>
                    <a:ext uri="{9D8B030D-6E8A-4147-A177-3AD203B41FA5}">
                      <a16:colId xmlns:a16="http://schemas.microsoft.com/office/drawing/2014/main" val="3331389560"/>
                    </a:ext>
                  </a:extLst>
                </a:gridCol>
              </a:tblGrid>
              <a:tr h="41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제품명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제품 사진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837760"/>
                  </a:ext>
                </a:extLst>
              </a:tr>
              <a:tr h="41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메인보드 및 </a:t>
                      </a:r>
                      <a:r>
                        <a:rPr lang="en-US" altLang="ko-KR" sz="1200" dirty="0"/>
                        <a:t>WIFI </a:t>
                      </a:r>
                      <a:r>
                        <a:rPr lang="ko-KR" altLang="en-US" sz="1200" dirty="0"/>
                        <a:t>통신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ESP32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5,790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160500"/>
                  </a:ext>
                </a:extLst>
              </a:tr>
              <a:tr h="511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충격 감지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충격센서 모듈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SW-420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650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475411"/>
                  </a:ext>
                </a:extLst>
              </a:tr>
              <a:tr h="41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밝기 감지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아두이노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CDS </a:t>
                      </a:r>
                      <a:r>
                        <a:rPr lang="ko-KR" altLang="en-US" sz="1200" dirty="0"/>
                        <a:t>조도센서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660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613757"/>
                  </a:ext>
                </a:extLst>
              </a:tr>
              <a:tr h="41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터치 인식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스위치 모듈 </a:t>
                      </a:r>
                      <a:r>
                        <a:rPr lang="en-US" altLang="ko-KR" sz="1200" dirty="0"/>
                        <a:t>TTP223B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1,100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0"/>
                  </a:ext>
                </a:extLst>
              </a:tr>
              <a:tr h="414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GPS</a:t>
                      </a:r>
                      <a:r>
                        <a:rPr lang="ko-KR" altLang="en-US" sz="1200" dirty="0"/>
                        <a:t> 통신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GPS</a:t>
                      </a:r>
                      <a:r>
                        <a:rPr lang="ko-KR" altLang="en-US" sz="1200" dirty="0" err="1"/>
                        <a:t>통신모듈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NEO-6M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13,200</a:t>
                      </a:r>
                      <a:r>
                        <a:rPr lang="ko-KR" altLang="en-US" sz="1200" dirty="0"/>
                        <a:t>원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624477"/>
                  </a:ext>
                </a:extLst>
              </a:tr>
              <a:tr h="41465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961824"/>
                  </a:ext>
                </a:extLst>
              </a:tr>
              <a:tr h="41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배터리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LiFePO4 26700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3,300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591314"/>
                  </a:ext>
                </a:extLst>
              </a:tr>
              <a:tr h="41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배터리</a:t>
                      </a:r>
                      <a:r>
                        <a:rPr lang="en-US" altLang="ko-KR" sz="1200" dirty="0"/>
                        <a:t>-&gt;</a:t>
                      </a:r>
                      <a:r>
                        <a:rPr lang="ko-KR" altLang="en-US" sz="1200" dirty="0"/>
                        <a:t>메인보드 전원공급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승압모듈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XL6009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1,450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81685"/>
                  </a:ext>
                </a:extLst>
              </a:tr>
              <a:tr h="414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충전 모듈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TP4056 </a:t>
                      </a:r>
                      <a:r>
                        <a:rPr lang="ko-KR" altLang="en-US" sz="1200" dirty="0"/>
                        <a:t>보호회로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750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51231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F3298AB7-982F-E101-413B-C8DE66009821}"/>
              </a:ext>
            </a:extLst>
          </p:cNvPr>
          <p:cNvSpPr/>
          <p:nvPr/>
        </p:nvSpPr>
        <p:spPr>
          <a:xfrm>
            <a:off x="8360229" y="5952977"/>
            <a:ext cx="1533130" cy="355433"/>
          </a:xfrm>
          <a:prstGeom prst="rect">
            <a:avLst/>
          </a:prstGeom>
          <a:solidFill>
            <a:srgbClr val="FFFFFF"/>
          </a:solidFill>
          <a:ln>
            <a:solidFill>
              <a:srgbClr val="FC52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FC522F"/>
                </a:solidFill>
              </a:rPr>
              <a:t>27,400</a:t>
            </a:r>
            <a:r>
              <a:rPr lang="ko-KR" altLang="en-US" sz="1400" dirty="0">
                <a:solidFill>
                  <a:srgbClr val="FC522F"/>
                </a:solidFill>
              </a:rPr>
              <a:t>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302754-D049-7619-F703-280F94C13DF8}"/>
              </a:ext>
            </a:extLst>
          </p:cNvPr>
          <p:cNvSpPr/>
          <p:nvPr/>
        </p:nvSpPr>
        <p:spPr>
          <a:xfrm>
            <a:off x="6953459" y="5952977"/>
            <a:ext cx="1406770" cy="355433"/>
          </a:xfrm>
          <a:prstGeom prst="rect">
            <a:avLst/>
          </a:prstGeom>
          <a:solidFill>
            <a:srgbClr val="FFFFFF"/>
          </a:solidFill>
          <a:ln>
            <a:solidFill>
              <a:srgbClr val="FC52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C522F"/>
                </a:solidFill>
              </a:rPr>
              <a:t>총합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6A665-25FA-ECFA-936F-31C8F0C04563}"/>
              </a:ext>
            </a:extLst>
          </p:cNvPr>
          <p:cNvSpPr txBox="1"/>
          <p:nvPr/>
        </p:nvSpPr>
        <p:spPr>
          <a:xfrm>
            <a:off x="1420227" y="629569"/>
            <a:ext cx="349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아이템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기술성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기본 설계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: 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헬멧 디자인</a:t>
            </a:r>
          </a:p>
        </p:txBody>
      </p:sp>
    </p:spTree>
    <p:extLst>
      <p:ext uri="{BB962C8B-B14F-4D97-AF65-F5344CB8AC3E}">
        <p14:creationId xmlns:p14="http://schemas.microsoft.com/office/powerpoint/2010/main" val="396354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7592ABD-F2D9-3C5A-7276-A39832C013CC}"/>
              </a:ext>
            </a:extLst>
          </p:cNvPr>
          <p:cNvSpPr txBox="1"/>
          <p:nvPr/>
        </p:nvSpPr>
        <p:spPr>
          <a:xfrm>
            <a:off x="456588" y="555815"/>
            <a:ext cx="349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Pretendard ExtraBold" panose="02000903000000020004" pitchFamily="50" charset="-127"/>
              </a:rPr>
              <a:t>아이템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Pretendard ExtraBold" panose="02000903000000020004" pitchFamily="50" charset="-127"/>
              </a:rPr>
              <a:t>기술성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Pretendard ExtraBold" panose="02000903000000020004" pitchFamily="50" charset="-127"/>
              </a:rPr>
              <a:t> 및 기본 설계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BA6BCAE-6A2B-1916-A6B0-49AD64E53E21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25C9BA-2094-C340-4751-25DE8BB9D18A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6F62D3-64FA-E810-528A-FD3DBEC4C903}"/>
              </a:ext>
            </a:extLst>
          </p:cNvPr>
          <p:cNvSpPr txBox="1"/>
          <p:nvPr/>
        </p:nvSpPr>
        <p:spPr>
          <a:xfrm>
            <a:off x="456588" y="896866"/>
            <a:ext cx="349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소프트웨어 개발 심화 계획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D9D8EF-FDEA-D57E-1D25-9C2E97F39B1A}"/>
              </a:ext>
            </a:extLst>
          </p:cNvPr>
          <p:cNvGrpSpPr/>
          <p:nvPr/>
        </p:nvGrpSpPr>
        <p:grpSpPr>
          <a:xfrm>
            <a:off x="1982952" y="2111395"/>
            <a:ext cx="3242190" cy="5757938"/>
            <a:chOff x="1570970" y="1792157"/>
            <a:chExt cx="2805220" cy="498190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D60DCF9-3FB7-D894-F008-0FF6F8678C92}"/>
                </a:ext>
              </a:extLst>
            </p:cNvPr>
            <p:cNvSpPr/>
            <p:nvPr/>
          </p:nvSpPr>
          <p:spPr>
            <a:xfrm>
              <a:off x="1570970" y="1792157"/>
              <a:ext cx="2698520" cy="4981905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7F2487F-AC3B-2CCA-CC84-EF78FE3E9CC0}"/>
                </a:ext>
              </a:extLst>
            </p:cNvPr>
            <p:cNvSpPr/>
            <p:nvPr/>
          </p:nvSpPr>
          <p:spPr>
            <a:xfrm>
              <a:off x="1676494" y="1898857"/>
              <a:ext cx="2486296" cy="4768506"/>
            </a:xfrm>
            <a:prstGeom prst="roundRect">
              <a:avLst/>
            </a:prstGeom>
            <a:solidFill>
              <a:srgbClr val="FC52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B37280E-29F4-A908-A095-6E7F4B1BD9D3}"/>
                </a:ext>
              </a:extLst>
            </p:cNvPr>
            <p:cNvSpPr/>
            <p:nvPr/>
          </p:nvSpPr>
          <p:spPr>
            <a:xfrm>
              <a:off x="2871172" y="1983921"/>
              <a:ext cx="130240" cy="13889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F92FF492-9DB2-FF56-A07F-0D6B5A5353B3}"/>
                </a:ext>
              </a:extLst>
            </p:cNvPr>
            <p:cNvSpPr/>
            <p:nvPr/>
          </p:nvSpPr>
          <p:spPr>
            <a:xfrm rot="5400000">
              <a:off x="4110694" y="3724891"/>
              <a:ext cx="424292" cy="106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A5159971-8318-C437-1AD1-E4D957834893}"/>
                </a:ext>
              </a:extLst>
            </p:cNvPr>
            <p:cNvSpPr/>
            <p:nvPr/>
          </p:nvSpPr>
          <p:spPr>
            <a:xfrm rot="5400000">
              <a:off x="3894622" y="2889666"/>
              <a:ext cx="856435" cy="106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B14856E-8273-C9FE-6C3E-E0787D523E48}"/>
                </a:ext>
              </a:extLst>
            </p:cNvPr>
            <p:cNvSpPr/>
            <p:nvPr/>
          </p:nvSpPr>
          <p:spPr>
            <a:xfrm>
              <a:off x="1676494" y="6127863"/>
              <a:ext cx="2486296" cy="539500"/>
            </a:xfrm>
            <a:custGeom>
              <a:avLst/>
              <a:gdLst>
                <a:gd name="connsiteX0" fmla="*/ 0 w 2486296"/>
                <a:gd name="connsiteY0" fmla="*/ 0 h 539500"/>
                <a:gd name="connsiteX1" fmla="*/ 2486296 w 2486296"/>
                <a:gd name="connsiteY1" fmla="*/ 0 h 539500"/>
                <a:gd name="connsiteX2" fmla="*/ 2486296 w 2486296"/>
                <a:gd name="connsiteY2" fmla="*/ 125109 h 539500"/>
                <a:gd name="connsiteX3" fmla="*/ 2071905 w 2486296"/>
                <a:gd name="connsiteY3" fmla="*/ 539500 h 539500"/>
                <a:gd name="connsiteX4" fmla="*/ 414391 w 2486296"/>
                <a:gd name="connsiteY4" fmla="*/ 539500 h 539500"/>
                <a:gd name="connsiteX5" fmla="*/ 0 w 2486296"/>
                <a:gd name="connsiteY5" fmla="*/ 125109 h 53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6296" h="539500">
                  <a:moveTo>
                    <a:pt x="0" y="0"/>
                  </a:moveTo>
                  <a:lnTo>
                    <a:pt x="2486296" y="0"/>
                  </a:lnTo>
                  <a:lnTo>
                    <a:pt x="2486296" y="125109"/>
                  </a:lnTo>
                  <a:cubicBezTo>
                    <a:pt x="2486296" y="353971"/>
                    <a:pt x="2300767" y="539500"/>
                    <a:pt x="2071905" y="539500"/>
                  </a:cubicBezTo>
                  <a:lnTo>
                    <a:pt x="414391" y="539500"/>
                  </a:lnTo>
                  <a:cubicBezTo>
                    <a:pt x="185529" y="539500"/>
                    <a:pt x="0" y="353971"/>
                    <a:pt x="0" y="1251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6535F55-499E-084C-6DFD-3D5144790EAA}"/>
                </a:ext>
              </a:extLst>
            </p:cNvPr>
            <p:cNvSpPr/>
            <p:nvPr/>
          </p:nvSpPr>
          <p:spPr>
            <a:xfrm>
              <a:off x="2866650" y="6311888"/>
              <a:ext cx="167419" cy="1714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5F9A3C-3C60-50D4-FFE5-222F513C4C7B}"/>
              </a:ext>
            </a:extLst>
          </p:cNvPr>
          <p:cNvSpPr txBox="1"/>
          <p:nvPr/>
        </p:nvSpPr>
        <p:spPr>
          <a:xfrm>
            <a:off x="5819628" y="1687197"/>
            <a:ext cx="7146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안드로이드 </a:t>
            </a:r>
            <a:r>
              <a:rPr lang="ko-KR" altLang="en-US" sz="1600" b="1" dirty="0" err="1"/>
              <a:t>SDK를</a:t>
            </a:r>
            <a:r>
              <a:rPr lang="ko-KR" altLang="en-US" sz="1600" b="1" dirty="0"/>
              <a:t> 사용해 개발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F4B4A67-A5EA-DC8F-607C-6F6346DBEA6C}"/>
              </a:ext>
            </a:extLst>
          </p:cNvPr>
          <p:cNvSpPr/>
          <p:nvPr/>
        </p:nvSpPr>
        <p:spPr>
          <a:xfrm>
            <a:off x="3673958" y="5559496"/>
            <a:ext cx="1175064" cy="1173075"/>
          </a:xfrm>
          <a:prstGeom prst="roundRect">
            <a:avLst>
              <a:gd name="adj" fmla="val 3903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37DBB-11FA-8418-B9C6-77630EA42A65}"/>
              </a:ext>
            </a:extLst>
          </p:cNvPr>
          <p:cNvSpPr txBox="1"/>
          <p:nvPr/>
        </p:nvSpPr>
        <p:spPr>
          <a:xfrm>
            <a:off x="6391606" y="2413296"/>
            <a:ext cx="7146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토스페이먼츠</a:t>
            </a:r>
            <a:r>
              <a:rPr lang="ko-KR" altLang="en-US" sz="1600" b="1" dirty="0"/>
              <a:t> API</a:t>
            </a:r>
            <a:r>
              <a:rPr lang="ko-KR" altLang="en-US" sz="1600" dirty="0"/>
              <a:t> 사용을 위해 팀으로 가맹점 등록을 시행함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37A9A-DC7D-FF62-DE5A-0B1310225BAC}"/>
              </a:ext>
            </a:extLst>
          </p:cNvPr>
          <p:cNvSpPr txBox="1"/>
          <p:nvPr/>
        </p:nvSpPr>
        <p:spPr>
          <a:xfrm>
            <a:off x="5819628" y="3211836"/>
            <a:ext cx="7146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지도 기능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b="1" dirty="0"/>
              <a:t>네이버 지도 </a:t>
            </a:r>
            <a:r>
              <a:rPr lang="ko-KR" altLang="en-US" sz="1600" b="1" dirty="0" err="1"/>
              <a:t>API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구현함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A05BB-23AF-78D9-543D-39813D6F1DCC}"/>
              </a:ext>
            </a:extLst>
          </p:cNvPr>
          <p:cNvSpPr txBox="1"/>
          <p:nvPr/>
        </p:nvSpPr>
        <p:spPr>
          <a:xfrm>
            <a:off x="6391606" y="3951602"/>
            <a:ext cx="7146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로그인 정보 데이터 </a:t>
            </a:r>
            <a:r>
              <a:rPr lang="en-US" altLang="ko-KR" sz="1600" dirty="0"/>
              <a:t>: </a:t>
            </a:r>
            <a:r>
              <a:rPr lang="ko-KR" altLang="en-US" sz="1600" b="1" dirty="0" err="1"/>
              <a:t>F</a:t>
            </a:r>
            <a:r>
              <a:rPr lang="en-US" altLang="ko-KR" sz="1600" b="1" dirty="0" err="1"/>
              <a:t>i</a:t>
            </a:r>
            <a:r>
              <a:rPr lang="ko-KR" altLang="en-US" sz="1600" b="1" dirty="0" err="1"/>
              <a:t>rebase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사용하여 저장함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81AC4-1A40-8506-9B66-1E4C469CB898}"/>
              </a:ext>
            </a:extLst>
          </p:cNvPr>
          <p:cNvSpPr txBox="1"/>
          <p:nvPr/>
        </p:nvSpPr>
        <p:spPr>
          <a:xfrm>
            <a:off x="6391606" y="5489908"/>
            <a:ext cx="7146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나머지는 앱 프론트 설계로 대체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1B3CE-BEE0-4C08-3644-8A47F2AF5D49}"/>
              </a:ext>
            </a:extLst>
          </p:cNvPr>
          <p:cNvSpPr txBox="1"/>
          <p:nvPr/>
        </p:nvSpPr>
        <p:spPr>
          <a:xfrm>
            <a:off x="5819628" y="4736474"/>
            <a:ext cx="7146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고객 정보 수용</a:t>
            </a:r>
            <a:r>
              <a:rPr lang="ko-KR" altLang="en-US" sz="1600" dirty="0"/>
              <a:t>을 위한 </a:t>
            </a:r>
            <a:r>
              <a:rPr lang="ko-KR" altLang="en-US" sz="1600" b="1" dirty="0"/>
              <a:t>카카오톡 채널을 개설함</a:t>
            </a:r>
            <a:r>
              <a:rPr lang="ko-KR" altLang="en-US" sz="1600" dirty="0"/>
              <a:t>.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F55AD7A-2418-3565-041E-C30EA08BB6C8}"/>
              </a:ext>
            </a:extLst>
          </p:cNvPr>
          <p:cNvSpPr/>
          <p:nvPr/>
        </p:nvSpPr>
        <p:spPr>
          <a:xfrm>
            <a:off x="2260651" y="4227653"/>
            <a:ext cx="1175064" cy="1173075"/>
          </a:xfrm>
          <a:prstGeom prst="roundRect">
            <a:avLst>
              <a:gd name="adj" fmla="val 3903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CB134FA-F65A-779D-EDF8-6C3D2653254F}"/>
              </a:ext>
            </a:extLst>
          </p:cNvPr>
          <p:cNvSpPr/>
          <p:nvPr/>
        </p:nvSpPr>
        <p:spPr>
          <a:xfrm>
            <a:off x="3673958" y="2895809"/>
            <a:ext cx="1175064" cy="1173075"/>
          </a:xfrm>
          <a:prstGeom prst="roundRect">
            <a:avLst>
              <a:gd name="adj" fmla="val 3903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01DFC2F6-1832-1AEA-1C42-821F57D7E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4781" y="4430788"/>
            <a:ext cx="766805" cy="766805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E000A56-3B69-29A0-F1BE-95BB7DE48D40}"/>
              </a:ext>
            </a:extLst>
          </p:cNvPr>
          <p:cNvSpPr/>
          <p:nvPr/>
        </p:nvSpPr>
        <p:spPr>
          <a:xfrm>
            <a:off x="3673958" y="4227653"/>
            <a:ext cx="1175064" cy="1173075"/>
          </a:xfrm>
          <a:prstGeom prst="roundRect">
            <a:avLst>
              <a:gd name="adj" fmla="val 3903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F65C20D5-A589-3CD5-D7F0-7D46F01D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34" y="4435975"/>
            <a:ext cx="785472" cy="785472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D083785-A5A5-DFED-385F-7143FACA5799}"/>
              </a:ext>
            </a:extLst>
          </p:cNvPr>
          <p:cNvSpPr/>
          <p:nvPr/>
        </p:nvSpPr>
        <p:spPr>
          <a:xfrm>
            <a:off x="2260651" y="5559496"/>
            <a:ext cx="1175064" cy="1173075"/>
          </a:xfrm>
          <a:prstGeom prst="roundRect">
            <a:avLst>
              <a:gd name="adj" fmla="val 3903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1542BC2B-56BA-12A4-FC9C-7079E6E93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42" y="3045583"/>
            <a:ext cx="873525" cy="873525"/>
          </a:xfrm>
          <a:prstGeom prst="rect">
            <a:avLst/>
          </a:prstGeom>
        </p:spPr>
      </p:pic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B5FE3D3F-F109-5021-0C6C-1C68CC63E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30" y="5721380"/>
            <a:ext cx="849306" cy="849306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155B448-B42E-1422-9D8C-95A9255A076C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350360" y="1856474"/>
            <a:ext cx="2469268" cy="1287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BAD896B-6339-5C0C-A6B6-058349567513}"/>
              </a:ext>
            </a:extLst>
          </p:cNvPr>
          <p:cNvCxnSpPr>
            <a:cxnSpLocks/>
            <a:stCxn id="37" idx="3"/>
            <a:endCxn id="4" idx="1"/>
          </p:cNvCxnSpPr>
          <p:nvPr/>
        </p:nvCxnSpPr>
        <p:spPr>
          <a:xfrm flipV="1">
            <a:off x="4849022" y="2582573"/>
            <a:ext cx="1542584" cy="899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237E9BC-8B47-1E75-0E90-EE7632E890F5}"/>
              </a:ext>
            </a:extLst>
          </p:cNvPr>
          <p:cNvSpPr/>
          <p:nvPr/>
        </p:nvSpPr>
        <p:spPr>
          <a:xfrm>
            <a:off x="2260651" y="2895809"/>
            <a:ext cx="1175064" cy="1173075"/>
          </a:xfrm>
          <a:prstGeom prst="roundRect">
            <a:avLst>
              <a:gd name="adj" fmla="val 3903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3BE13FAB-E41C-C50B-3975-58D68CFD1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07" y="3019931"/>
            <a:ext cx="920553" cy="920553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B7EC9D5-870F-A300-C3C8-3CE8AD9D58D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435715" y="3381113"/>
            <a:ext cx="2383913" cy="1138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57CD2D8-0352-36FB-0011-6B5BE2B319A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849022" y="4120879"/>
            <a:ext cx="1542584" cy="629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B27A249-41F9-3635-BD88-D4AAFE5A7E0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35715" y="4905751"/>
            <a:ext cx="2383913" cy="100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137E92-069F-B0A2-8580-7BCCF9C3A42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850006" y="5659185"/>
            <a:ext cx="1541600" cy="457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576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94D94A-3CB7-C574-42CD-06C2A76F8B37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244ED7-4211-CEEA-C974-A48F037A40BA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096D1-7DC7-F2CE-4FFD-312A00403E29}"/>
              </a:ext>
            </a:extLst>
          </p:cNvPr>
          <p:cNvSpPr txBox="1"/>
          <p:nvPr/>
        </p:nvSpPr>
        <p:spPr>
          <a:xfrm>
            <a:off x="5440570" y="3087407"/>
            <a:ext cx="349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구성</a:t>
            </a:r>
            <a:endParaRPr lang="ko-KR" altLang="en-US" sz="2400" dirty="0">
              <a:solidFill>
                <a:srgbClr val="FC522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A3795-B8A1-3B57-BD9C-770936F406AC}"/>
              </a:ext>
            </a:extLst>
          </p:cNvPr>
          <p:cNvSpPr txBox="1"/>
          <p:nvPr/>
        </p:nvSpPr>
        <p:spPr>
          <a:xfrm>
            <a:off x="456588" y="555815"/>
            <a:ext cx="349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Pretendard ExtraBold" panose="02000903000000020004" pitchFamily="50" charset="-127"/>
              </a:rPr>
              <a:t>아이템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Pretendard ExtraBold" panose="02000903000000020004" pitchFamily="50" charset="-127"/>
              </a:rPr>
              <a:t>기술성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Pretendard ExtraBold" panose="02000903000000020004" pitchFamily="50" charset="-127"/>
              </a:rPr>
              <a:t> 및 기본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39A31-31D3-3857-570A-2D12EE3F0004}"/>
              </a:ext>
            </a:extLst>
          </p:cNvPr>
          <p:cNvSpPr txBox="1"/>
          <p:nvPr/>
        </p:nvSpPr>
        <p:spPr>
          <a:xfrm>
            <a:off x="456588" y="896866"/>
            <a:ext cx="349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sz="2400" dirty="0">
                <a:solidFill>
                  <a:srgbClr val="FC522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소프트웨어 개발 심화 계획</a:t>
            </a:r>
          </a:p>
        </p:txBody>
      </p:sp>
    </p:spTree>
    <p:extLst>
      <p:ext uri="{BB962C8B-B14F-4D97-AF65-F5344CB8AC3E}">
        <p14:creationId xmlns:p14="http://schemas.microsoft.com/office/powerpoint/2010/main" val="3063627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8D4CD-1A87-D768-F70C-50621BC4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탭 지도 및 설명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4BDFD-26C6-CEF1-7B2A-6C52603A5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지도 화면</a:t>
            </a:r>
            <a:endParaRPr lang="en-US" altLang="ko-KR" dirty="0"/>
          </a:p>
          <a:p>
            <a:r>
              <a:rPr lang="ko-KR" altLang="en-US" dirty="0"/>
              <a:t>내 위치</a:t>
            </a:r>
            <a:r>
              <a:rPr lang="en-US" altLang="ko-KR" dirty="0"/>
              <a:t>, </a:t>
            </a:r>
            <a:r>
              <a:rPr lang="ko-KR" altLang="en-US" dirty="0"/>
              <a:t>헬멧 보관소 마커 표시</a:t>
            </a:r>
            <a:endParaRPr lang="en-US" altLang="ko-KR" dirty="0"/>
          </a:p>
          <a:p>
            <a:r>
              <a:rPr lang="ko-KR" altLang="en-US" dirty="0"/>
              <a:t>하단 </a:t>
            </a:r>
            <a:r>
              <a:rPr lang="en-US" altLang="ko-KR" dirty="0"/>
              <a:t>Resizable Fragment: </a:t>
            </a:r>
            <a:r>
              <a:rPr lang="ko-KR" altLang="en-US" dirty="0"/>
              <a:t>이용방법 설명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EBA924-320B-0657-D4CE-01DA83639624}"/>
              </a:ext>
            </a:extLst>
          </p:cNvPr>
          <p:cNvGrpSpPr/>
          <p:nvPr/>
        </p:nvGrpSpPr>
        <p:grpSpPr>
          <a:xfrm>
            <a:off x="7781032" y="278816"/>
            <a:ext cx="3488101" cy="6195673"/>
            <a:chOff x="8424499" y="297202"/>
            <a:chExt cx="3488101" cy="619567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C5485C7-BDF0-A55E-120D-CFE7BF4D90C0}"/>
                </a:ext>
              </a:extLst>
            </p:cNvPr>
            <p:cNvGrpSpPr/>
            <p:nvPr/>
          </p:nvGrpSpPr>
          <p:grpSpPr>
            <a:xfrm>
              <a:off x="8424499" y="297202"/>
              <a:ext cx="3488101" cy="6195673"/>
              <a:chOff x="848949" y="252248"/>
              <a:chExt cx="4088811" cy="7197046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6745A06-FFDE-2DDD-5A34-A1DC18927022}"/>
                  </a:ext>
                </a:extLst>
              </p:cNvPr>
              <p:cNvGrpSpPr/>
              <p:nvPr/>
            </p:nvGrpSpPr>
            <p:grpSpPr>
              <a:xfrm>
                <a:off x="848949" y="252248"/>
                <a:ext cx="4088811" cy="7197046"/>
                <a:chOff x="798501" y="111650"/>
                <a:chExt cx="4033849" cy="7337644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E4FA391B-F07B-BC71-3CC4-172114692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8501" y="111650"/>
                  <a:ext cx="4033849" cy="7337644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823C8BC5-FBF4-B6B6-B646-9474378068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2246" y="5513070"/>
                  <a:ext cx="548640" cy="548640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A5FE56A-8980-EE50-47CF-F5276DE1FC95}"/>
                    </a:ext>
                  </a:extLst>
                </p:cNvPr>
                <p:cNvSpPr txBox="1"/>
                <p:nvPr/>
              </p:nvSpPr>
              <p:spPr>
                <a:xfrm>
                  <a:off x="2099967" y="6375575"/>
                  <a:ext cx="23585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사용자 위치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D1F2D4-1C3D-DD21-2945-8CBF8E3184CC}"/>
                    </a:ext>
                  </a:extLst>
                </p:cNvPr>
                <p:cNvSpPr txBox="1"/>
                <p:nvPr/>
              </p:nvSpPr>
              <p:spPr>
                <a:xfrm>
                  <a:off x="2107326" y="6811747"/>
                  <a:ext cx="23585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/>
                    <a:t>헬멧 보관소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80235E-CD38-14DE-5943-B7249EB2A7A4}"/>
                  </a:ext>
                </a:extLst>
              </p:cNvPr>
              <p:cNvSpPr txBox="1"/>
              <p:nvPr/>
            </p:nvSpPr>
            <p:spPr>
              <a:xfrm>
                <a:off x="1771910" y="4726059"/>
                <a:ext cx="2390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이용방법  설명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43E068-B0D4-A0F9-BE56-A2D6D07BECC3}"/>
                </a:ext>
              </a:extLst>
            </p:cNvPr>
            <p:cNvSpPr txBox="1"/>
            <p:nvPr/>
          </p:nvSpPr>
          <p:spPr>
            <a:xfrm>
              <a:off x="9494520" y="883920"/>
              <a:ext cx="12915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Naver</a:t>
              </a:r>
              <a:r>
                <a:rPr lang="ko-KR" altLang="en-US" sz="1500" dirty="0"/>
                <a:t> </a:t>
              </a:r>
              <a:r>
                <a:rPr lang="en-US" altLang="ko-KR" sz="1500" dirty="0"/>
                <a:t>Map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665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042B9-8B32-EF03-DE75-9FB2B383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 탭 충전 및 결제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327E-25C3-283A-B6B2-50CAA4AB1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카카카오페이</a:t>
            </a:r>
            <a:r>
              <a:rPr lang="ko-KR" altLang="en-US" dirty="0"/>
              <a:t> 연동</a:t>
            </a:r>
            <a:endParaRPr lang="en-US" altLang="ko-KR" dirty="0"/>
          </a:p>
          <a:p>
            <a:r>
              <a:rPr lang="ko-KR" altLang="en-US" dirty="0" err="1"/>
              <a:t>토스페이먼츠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결제 카드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4C7A08-1FFF-2CD1-4D0E-0B66FCC698D1}"/>
              </a:ext>
            </a:extLst>
          </p:cNvPr>
          <p:cNvGrpSpPr/>
          <p:nvPr/>
        </p:nvGrpSpPr>
        <p:grpSpPr>
          <a:xfrm>
            <a:off x="8290200" y="524963"/>
            <a:ext cx="3063600" cy="5652000"/>
            <a:chOff x="1402897" y="825817"/>
            <a:chExt cx="3063240" cy="565213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CAD1572-BA9E-585D-5118-CC318C02A05C}"/>
                </a:ext>
              </a:extLst>
            </p:cNvPr>
            <p:cNvSpPr/>
            <p:nvPr/>
          </p:nvSpPr>
          <p:spPr>
            <a:xfrm>
              <a:off x="1402897" y="825817"/>
              <a:ext cx="3063240" cy="565213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C9FE28E-8246-CC70-2119-C1B0D71B79FA}"/>
                </a:ext>
              </a:extLst>
            </p:cNvPr>
            <p:cNvCxnSpPr/>
            <p:nvPr/>
          </p:nvCxnSpPr>
          <p:spPr>
            <a:xfrm>
              <a:off x="1402897" y="5763577"/>
              <a:ext cx="30632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A831F33-B9F2-676A-CD72-3B61A440289B}"/>
                </a:ext>
              </a:extLst>
            </p:cNvPr>
            <p:cNvSpPr/>
            <p:nvPr/>
          </p:nvSpPr>
          <p:spPr>
            <a:xfrm>
              <a:off x="2052635" y="5763577"/>
              <a:ext cx="628650" cy="71437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DA747B-EAD3-C52B-8013-5C9AB9A72154}"/>
                </a:ext>
              </a:extLst>
            </p:cNvPr>
            <p:cNvSpPr/>
            <p:nvPr/>
          </p:nvSpPr>
          <p:spPr>
            <a:xfrm>
              <a:off x="1860097" y="1534477"/>
              <a:ext cx="2148840" cy="845820"/>
            </a:xfrm>
            <a:prstGeom prst="rect">
              <a:avLst/>
            </a:prstGeom>
            <a:solidFill>
              <a:srgbClr val="DCB9FF">
                <a:alpha val="95686"/>
              </a:srgbClr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충전 금액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8BCC72-CC89-A0C2-7204-1440EDA5FC6A}"/>
                </a:ext>
              </a:extLst>
            </p:cNvPr>
            <p:cNvSpPr txBox="1"/>
            <p:nvPr/>
          </p:nvSpPr>
          <p:spPr>
            <a:xfrm>
              <a:off x="1950720" y="1973580"/>
              <a:ext cx="195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0" i="0" dirty="0">
                  <a:solidFill>
                    <a:srgbClr val="040C28"/>
                  </a:solidFill>
                  <a:effectLst/>
                  <a:latin typeface="Google Sans"/>
                </a:rPr>
                <a:t>₩</a:t>
              </a:r>
              <a:r>
                <a:rPr lang="en-US" altLang="ko-KR" dirty="0"/>
                <a:t> 10,000</a:t>
              </a:r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0F08130-2A6F-4074-D8D8-6506AED32A9E}"/>
                </a:ext>
              </a:extLst>
            </p:cNvPr>
            <p:cNvGrpSpPr/>
            <p:nvPr/>
          </p:nvGrpSpPr>
          <p:grpSpPr>
            <a:xfrm>
              <a:off x="1906361" y="2690813"/>
              <a:ext cx="2102576" cy="1893568"/>
              <a:chOff x="1906361" y="2881313"/>
              <a:chExt cx="2102576" cy="189356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9BA1E96-FB0F-3154-972D-E258A39867BC}"/>
                  </a:ext>
                </a:extLst>
              </p:cNvPr>
              <p:cNvGrpSpPr/>
              <p:nvPr/>
            </p:nvGrpSpPr>
            <p:grpSpPr>
              <a:xfrm>
                <a:off x="1907721" y="3260407"/>
                <a:ext cx="2101216" cy="1514474"/>
                <a:chOff x="1907721" y="3260407"/>
                <a:chExt cx="2101216" cy="1514474"/>
              </a:xfrm>
            </p:grpSpPr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CC26A19E-A8EB-92F7-8D70-840F049B72D4}"/>
                    </a:ext>
                  </a:extLst>
                </p:cNvPr>
                <p:cNvCxnSpPr/>
                <p:nvPr/>
              </p:nvCxnSpPr>
              <p:spPr>
                <a:xfrm>
                  <a:off x="1907722" y="3260407"/>
                  <a:ext cx="2101215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1E3C8A99-D72B-B3CC-6C81-0749FFB6D531}"/>
                    </a:ext>
                  </a:extLst>
                </p:cNvPr>
                <p:cNvCxnSpPr/>
                <p:nvPr/>
              </p:nvCxnSpPr>
              <p:spPr>
                <a:xfrm>
                  <a:off x="1907721" y="4017644"/>
                  <a:ext cx="2101215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A6B0858D-061B-D874-BCAC-3E3D55D83BD1}"/>
                    </a:ext>
                  </a:extLst>
                </p:cNvPr>
                <p:cNvCxnSpPr/>
                <p:nvPr/>
              </p:nvCxnSpPr>
              <p:spPr>
                <a:xfrm>
                  <a:off x="1907721" y="4774881"/>
                  <a:ext cx="2101215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2CEFAC-8591-9BFD-F478-C332D87408FC}"/>
                  </a:ext>
                </a:extLst>
              </p:cNvPr>
              <p:cNvSpPr txBox="1"/>
              <p:nvPr/>
            </p:nvSpPr>
            <p:spPr>
              <a:xfrm>
                <a:off x="1906361" y="2881313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Kakao Pay</a:t>
                </a:r>
                <a:endParaRPr lang="ko-KR" altLang="en-US" b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745610-FE26-27C6-61FA-B4BAA1C9900F}"/>
                  </a:ext>
                </a:extLst>
              </p:cNvPr>
              <p:cNvSpPr txBox="1"/>
              <p:nvPr/>
            </p:nvSpPr>
            <p:spPr>
              <a:xfrm>
                <a:off x="1906361" y="3614266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Toss Pay</a:t>
                </a:r>
                <a:endParaRPr lang="ko-KR" altLang="en-US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AD978D-E07F-612B-8723-2770A31B301D}"/>
                  </a:ext>
                </a:extLst>
              </p:cNvPr>
              <p:cNvSpPr txBox="1"/>
              <p:nvPr/>
            </p:nvSpPr>
            <p:spPr>
              <a:xfrm>
                <a:off x="1906361" y="4347219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카드 등록</a:t>
                </a: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DDFA68A-CD03-EEDA-D3E8-6D9BE605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569" y="5905373"/>
              <a:ext cx="430782" cy="430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95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322BC-95E6-E4BD-FF29-5E1B9C0D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 탭 </a:t>
            </a:r>
            <a:r>
              <a:rPr lang="en-US" altLang="ko-KR" dirty="0"/>
              <a:t>QR</a:t>
            </a:r>
            <a:r>
              <a:rPr lang="ko-KR" altLang="en-US" dirty="0"/>
              <a:t>촬영</a:t>
            </a:r>
            <a:r>
              <a:rPr lang="en-US" altLang="ko-KR" dirty="0"/>
              <a:t>-</a:t>
            </a:r>
            <a:r>
              <a:rPr lang="ko-KR" altLang="en-US" dirty="0"/>
              <a:t>대여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E8C83-5190-A314-A7FA-1BC9DF01C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QR </a:t>
            </a:r>
            <a:r>
              <a:rPr lang="ko-KR" altLang="en-US" dirty="0"/>
              <a:t>코드 촬영 후 헬멧 대여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5FCD68-689F-2C0E-0A8F-3F0B2967161C}"/>
              </a:ext>
            </a:extLst>
          </p:cNvPr>
          <p:cNvGrpSpPr/>
          <p:nvPr/>
        </p:nvGrpSpPr>
        <p:grpSpPr>
          <a:xfrm>
            <a:off x="8292647" y="524828"/>
            <a:ext cx="3063240" cy="5652135"/>
            <a:chOff x="1402897" y="825817"/>
            <a:chExt cx="3063240" cy="565213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BC1DFF-FF48-F62E-AA59-71706E336991}"/>
                </a:ext>
              </a:extLst>
            </p:cNvPr>
            <p:cNvSpPr/>
            <p:nvPr/>
          </p:nvSpPr>
          <p:spPr>
            <a:xfrm>
              <a:off x="1402897" y="825817"/>
              <a:ext cx="3063240" cy="565213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B662392-5D79-E577-C92E-B1E6B5AE14FD}"/>
                </a:ext>
              </a:extLst>
            </p:cNvPr>
            <p:cNvCxnSpPr/>
            <p:nvPr/>
          </p:nvCxnSpPr>
          <p:spPr>
            <a:xfrm>
              <a:off x="1402897" y="5763577"/>
              <a:ext cx="30632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EC4FAA8-2D42-D1CE-BD65-9B0F6A6066AD}"/>
                </a:ext>
              </a:extLst>
            </p:cNvPr>
            <p:cNvSpPr/>
            <p:nvPr/>
          </p:nvSpPr>
          <p:spPr>
            <a:xfrm>
              <a:off x="2620192" y="5763577"/>
              <a:ext cx="628650" cy="71437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154D63-819F-1DA3-B42E-9FAEABE57305}"/>
                </a:ext>
              </a:extLst>
            </p:cNvPr>
            <p:cNvSpPr/>
            <p:nvPr/>
          </p:nvSpPr>
          <p:spPr>
            <a:xfrm>
              <a:off x="1872391" y="4449335"/>
              <a:ext cx="2124252" cy="649720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9B18513-03D3-9D2F-05C2-27B8AEFBB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378" y="4533057"/>
              <a:ext cx="482276" cy="48227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9FA6B7-1FA0-5BE9-EBE2-FF3C27051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548" y="1645319"/>
              <a:ext cx="1685937" cy="164783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BD54FB-9A54-D719-E15D-5C6192A2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378" y="5917531"/>
              <a:ext cx="469488" cy="469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863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A7C71-EAFE-4CD7-13B3-784E4F2F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번 탭 문의 및 정책 화면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DD01B-476B-0669-8C38-E04DF81DC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각종 문의</a:t>
            </a:r>
            <a:r>
              <a:rPr lang="en-US" altLang="ko-KR" dirty="0"/>
              <a:t>, </a:t>
            </a:r>
            <a:r>
              <a:rPr lang="ko-KR" altLang="en-US" dirty="0"/>
              <a:t>요청 사항 카톡 상담 서비스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56AB29-C0FC-12F0-B3DB-FB551460E344}"/>
              </a:ext>
            </a:extLst>
          </p:cNvPr>
          <p:cNvGrpSpPr/>
          <p:nvPr/>
        </p:nvGrpSpPr>
        <p:grpSpPr>
          <a:xfrm>
            <a:off x="8221734" y="365125"/>
            <a:ext cx="3063240" cy="5652135"/>
            <a:chOff x="1402897" y="825817"/>
            <a:chExt cx="3063240" cy="565213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CD92D4-2BB7-4FAB-A135-0D8FAE80DB52}"/>
                </a:ext>
              </a:extLst>
            </p:cNvPr>
            <p:cNvSpPr/>
            <p:nvPr/>
          </p:nvSpPr>
          <p:spPr>
            <a:xfrm>
              <a:off x="1402897" y="825817"/>
              <a:ext cx="3063240" cy="565213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47A2DD-E531-83C1-96E4-C532C8D9428E}"/>
                </a:ext>
              </a:extLst>
            </p:cNvPr>
            <p:cNvSpPr/>
            <p:nvPr/>
          </p:nvSpPr>
          <p:spPr>
            <a:xfrm>
              <a:off x="1860097" y="1534477"/>
              <a:ext cx="2148840" cy="845820"/>
            </a:xfrm>
            <a:prstGeom prst="rect">
              <a:avLst/>
            </a:prstGeom>
            <a:solidFill>
              <a:srgbClr val="FFFF00">
                <a:alpha val="96000"/>
              </a:srgbClr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카카오톡 문의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2410C08-7C0C-BDA4-B1A9-75E6201E23F7}"/>
                </a:ext>
              </a:extLst>
            </p:cNvPr>
            <p:cNvCxnSpPr/>
            <p:nvPr/>
          </p:nvCxnSpPr>
          <p:spPr>
            <a:xfrm>
              <a:off x="1402897" y="5763577"/>
              <a:ext cx="30632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95E226-1433-1D4B-63F4-F17E0BA9324A}"/>
                </a:ext>
              </a:extLst>
            </p:cNvPr>
            <p:cNvSpPr/>
            <p:nvPr/>
          </p:nvSpPr>
          <p:spPr>
            <a:xfrm>
              <a:off x="3193592" y="5763576"/>
              <a:ext cx="628650" cy="71437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E9C1FB-8EAE-ACB9-4871-8BA9F3E03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506" y="5924549"/>
              <a:ext cx="458059" cy="458059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7B15608-1FF0-DAFF-F8FB-C6BADFFF507C}"/>
                </a:ext>
              </a:extLst>
            </p:cNvPr>
            <p:cNvGrpSpPr/>
            <p:nvPr/>
          </p:nvGrpSpPr>
          <p:grpSpPr>
            <a:xfrm>
              <a:off x="1906361" y="2881313"/>
              <a:ext cx="2102576" cy="1893568"/>
              <a:chOff x="1906361" y="2881313"/>
              <a:chExt cx="2102576" cy="1893568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8D28CC7-1193-1E57-36B4-81F9ABD55A18}"/>
                  </a:ext>
                </a:extLst>
              </p:cNvPr>
              <p:cNvGrpSpPr/>
              <p:nvPr/>
            </p:nvGrpSpPr>
            <p:grpSpPr>
              <a:xfrm>
                <a:off x="1907721" y="3260407"/>
                <a:ext cx="2101216" cy="1514474"/>
                <a:chOff x="1907721" y="3260407"/>
                <a:chExt cx="2101216" cy="1514474"/>
              </a:xfrm>
            </p:grpSpPr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A24D8015-3FCD-7247-0117-EB20AB5DB750}"/>
                    </a:ext>
                  </a:extLst>
                </p:cNvPr>
                <p:cNvCxnSpPr/>
                <p:nvPr/>
              </p:nvCxnSpPr>
              <p:spPr>
                <a:xfrm>
                  <a:off x="1907722" y="3260407"/>
                  <a:ext cx="2101215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176E0C8-072F-7F4F-26A1-6F7204833B5C}"/>
                    </a:ext>
                  </a:extLst>
                </p:cNvPr>
                <p:cNvCxnSpPr/>
                <p:nvPr/>
              </p:nvCxnSpPr>
              <p:spPr>
                <a:xfrm>
                  <a:off x="1907721" y="4017644"/>
                  <a:ext cx="2101215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10811F24-F193-8DD8-7E80-A6EA73A85B4D}"/>
                    </a:ext>
                  </a:extLst>
                </p:cNvPr>
                <p:cNvCxnSpPr/>
                <p:nvPr/>
              </p:nvCxnSpPr>
              <p:spPr>
                <a:xfrm>
                  <a:off x="1907721" y="4774881"/>
                  <a:ext cx="2101215" cy="0"/>
                </a:xfrm>
                <a:prstGeom prst="line">
                  <a:avLst/>
                </a:pr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73A714-217F-1D41-A294-73B01C5AE5B8}"/>
                  </a:ext>
                </a:extLst>
              </p:cNvPr>
              <p:cNvSpPr txBox="1"/>
              <p:nvPr/>
            </p:nvSpPr>
            <p:spPr>
              <a:xfrm>
                <a:off x="1906361" y="2881313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이용 정책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FB695A-F787-045B-9CDE-DD0FF9C21AD8}"/>
                  </a:ext>
                </a:extLst>
              </p:cNvPr>
              <p:cNvSpPr txBox="1"/>
              <p:nvPr/>
            </p:nvSpPr>
            <p:spPr>
              <a:xfrm>
                <a:off x="1906361" y="3614266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서비스 지원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283D2B-DEF9-09D4-A671-EFEA93C939F3}"/>
                  </a:ext>
                </a:extLst>
              </p:cNvPr>
              <p:cNvSpPr txBox="1"/>
              <p:nvPr/>
            </p:nvSpPr>
            <p:spPr>
              <a:xfrm>
                <a:off x="1906361" y="4347219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보험 정책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411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CBF17-D31B-6695-1A19-02903295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번 탭 프로필 및 메뉴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B1D5E-AA9E-D966-24DB-435B8FCFA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파이어베이스를</a:t>
            </a:r>
            <a:r>
              <a:rPr lang="ko-KR" altLang="en-US" dirty="0"/>
              <a:t> 활용한 계정 프로필 기능</a:t>
            </a:r>
            <a:endParaRPr lang="en-US" altLang="ko-KR" dirty="0"/>
          </a:p>
          <a:p>
            <a:r>
              <a:rPr lang="ko-KR" altLang="en-US" dirty="0"/>
              <a:t>헬멧 대여 서비스 이용 기록 조회</a:t>
            </a:r>
            <a:endParaRPr lang="en-US" altLang="ko-KR" dirty="0"/>
          </a:p>
          <a:p>
            <a:r>
              <a:rPr lang="ko-KR" altLang="en-US" dirty="0"/>
              <a:t>회원정보 수정</a:t>
            </a:r>
            <a:endParaRPr lang="en-US" altLang="ko-KR" dirty="0"/>
          </a:p>
          <a:p>
            <a:r>
              <a:rPr lang="ko-KR" altLang="en-US" dirty="0"/>
              <a:t>로그아웃 기능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D75FCD-ED68-1D46-095A-27F84862E3C6}"/>
              </a:ext>
            </a:extLst>
          </p:cNvPr>
          <p:cNvGrpSpPr/>
          <p:nvPr/>
        </p:nvGrpSpPr>
        <p:grpSpPr>
          <a:xfrm>
            <a:off x="8268965" y="524828"/>
            <a:ext cx="3063240" cy="5652135"/>
            <a:chOff x="1402897" y="825817"/>
            <a:chExt cx="3063240" cy="565213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526BF3E-FE7F-B009-ED36-C79B51C76674}"/>
                </a:ext>
              </a:extLst>
            </p:cNvPr>
            <p:cNvSpPr/>
            <p:nvPr/>
          </p:nvSpPr>
          <p:spPr>
            <a:xfrm>
              <a:off x="1402897" y="825817"/>
              <a:ext cx="3063240" cy="565213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F61721B-FB96-4195-8755-89116474958B}"/>
                </a:ext>
              </a:extLst>
            </p:cNvPr>
            <p:cNvCxnSpPr/>
            <p:nvPr/>
          </p:nvCxnSpPr>
          <p:spPr>
            <a:xfrm>
              <a:off x="1402897" y="5763577"/>
              <a:ext cx="30632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0B9BBA-54F3-2ED7-1534-A2F8DA294B29}"/>
                </a:ext>
              </a:extLst>
            </p:cNvPr>
            <p:cNvSpPr/>
            <p:nvPr/>
          </p:nvSpPr>
          <p:spPr>
            <a:xfrm>
              <a:off x="3834942" y="5763576"/>
              <a:ext cx="628650" cy="71437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BF1A54-36E8-2391-E811-EE0271252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643" y="1277947"/>
              <a:ext cx="1225957" cy="1225957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D5F203E-03AD-0C95-4B42-F3BA6C8439BC}"/>
                </a:ext>
              </a:extLst>
            </p:cNvPr>
            <p:cNvGrpSpPr/>
            <p:nvPr/>
          </p:nvGrpSpPr>
          <p:grpSpPr>
            <a:xfrm>
              <a:off x="1883228" y="2871440"/>
              <a:ext cx="2102577" cy="2642465"/>
              <a:chOff x="7191101" y="2902265"/>
              <a:chExt cx="2102577" cy="2642465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2E5DC5C0-9927-F109-2926-6D403261C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2463" y="3273020"/>
                <a:ext cx="2101215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2969862-8604-06A2-1500-3422C0955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2462" y="4030257"/>
                <a:ext cx="2101215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039EA4C-5B4A-CB11-142A-76393F1F98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2462" y="4787494"/>
                <a:ext cx="2101215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7147E6-4970-7992-ABD0-155310858EC6}"/>
                  </a:ext>
                </a:extLst>
              </p:cNvPr>
              <p:cNvSpPr txBox="1"/>
              <p:nvPr/>
            </p:nvSpPr>
            <p:spPr>
              <a:xfrm>
                <a:off x="7191102" y="2902265"/>
                <a:ext cx="2056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ab12@naver.com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12811D-DA0B-835A-42D9-04518607A155}"/>
                  </a:ext>
                </a:extLst>
              </p:cNvPr>
              <p:cNvSpPr txBox="1"/>
              <p:nvPr/>
            </p:nvSpPr>
            <p:spPr>
              <a:xfrm>
                <a:off x="7191102" y="3626879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이용 기록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15C11-C1F5-CE88-1968-1C58F386614D}"/>
                  </a:ext>
                </a:extLst>
              </p:cNvPr>
              <p:cNvSpPr txBox="1"/>
              <p:nvPr/>
            </p:nvSpPr>
            <p:spPr>
              <a:xfrm>
                <a:off x="7191101" y="4354359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회원정보 수정</a:t>
                </a: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60A848C-0F71-380F-06F4-D1794C02A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2462" y="5544730"/>
                <a:ext cx="2101215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A9FB22-2056-54B2-527E-39E71A33E5CC}"/>
                  </a:ext>
                </a:extLst>
              </p:cNvPr>
              <p:cNvSpPr txBox="1"/>
              <p:nvPr/>
            </p:nvSpPr>
            <p:spPr>
              <a:xfrm>
                <a:off x="7191101" y="5111595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 그 아 </a:t>
                </a:r>
                <a:r>
                  <a:rPr lang="ko-KR" altLang="en-US" dirty="0" err="1"/>
                  <a:t>웃</a:t>
                </a:r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906ECAA-5521-896D-989E-E3571D701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159" y="5932981"/>
              <a:ext cx="402892" cy="402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796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ADB23-D860-829A-4127-886232E9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1EF59-4FF4-668D-F06F-AD3A1FABD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파이어베이스를</a:t>
            </a:r>
            <a:r>
              <a:rPr lang="ko-KR" altLang="en-US" dirty="0"/>
              <a:t> 활용한 로그인 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DCBABB-67D6-19B4-42BE-448FDD6122EF}"/>
              </a:ext>
            </a:extLst>
          </p:cNvPr>
          <p:cNvGrpSpPr/>
          <p:nvPr/>
        </p:nvGrpSpPr>
        <p:grpSpPr>
          <a:xfrm>
            <a:off x="8290560" y="524828"/>
            <a:ext cx="3063240" cy="5652135"/>
            <a:chOff x="1402897" y="825817"/>
            <a:chExt cx="3063240" cy="565213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76666E-8928-9538-2606-FBCB1AD5A259}"/>
                </a:ext>
              </a:extLst>
            </p:cNvPr>
            <p:cNvSpPr/>
            <p:nvPr/>
          </p:nvSpPr>
          <p:spPr>
            <a:xfrm>
              <a:off x="1402897" y="825817"/>
              <a:ext cx="3063240" cy="565213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958DE84-B98F-F245-B4AD-1A385BC82158}"/>
                </a:ext>
              </a:extLst>
            </p:cNvPr>
            <p:cNvCxnSpPr>
              <a:cxnSpLocks/>
            </p:cNvCxnSpPr>
            <p:nvPr/>
          </p:nvCxnSpPr>
          <p:spPr>
            <a:xfrm>
              <a:off x="1884590" y="3242195"/>
              <a:ext cx="2101215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905BCF6-47BA-5D52-B923-F9FB465AFD40}"/>
                </a:ext>
              </a:extLst>
            </p:cNvPr>
            <p:cNvCxnSpPr>
              <a:cxnSpLocks/>
            </p:cNvCxnSpPr>
            <p:nvPr/>
          </p:nvCxnSpPr>
          <p:spPr>
            <a:xfrm>
              <a:off x="1884589" y="3999432"/>
              <a:ext cx="2101215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983854-2765-C874-5143-C44C73E5CEEE}"/>
                </a:ext>
              </a:extLst>
            </p:cNvPr>
            <p:cNvSpPr txBox="1"/>
            <p:nvPr/>
          </p:nvSpPr>
          <p:spPr>
            <a:xfrm>
              <a:off x="1883229" y="2871440"/>
              <a:ext cx="205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93C3E3-D090-ADA8-77A6-16DC400B7E64}"/>
                </a:ext>
              </a:extLst>
            </p:cNvPr>
            <p:cNvSpPr txBox="1"/>
            <p:nvPr/>
          </p:nvSpPr>
          <p:spPr>
            <a:xfrm>
              <a:off x="1883229" y="3596054"/>
              <a:ext cx="2056311" cy="379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PW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A81CD1-D7F4-152F-0724-4716C2BDA0DE}"/>
                </a:ext>
              </a:extLst>
            </p:cNvPr>
            <p:cNvSpPr/>
            <p:nvPr/>
          </p:nvSpPr>
          <p:spPr>
            <a:xfrm>
              <a:off x="1872391" y="4379485"/>
              <a:ext cx="2124252" cy="649720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로 그 인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75DEED6-930F-81C4-E78D-4DBEE075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272" y="1977981"/>
              <a:ext cx="624670" cy="6246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1FA84A3-14E5-0B30-58AF-869F343A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356" y="1313339"/>
              <a:ext cx="994322" cy="994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0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79B65-B0B8-B9A0-EB05-032C2226D55B}"/>
              </a:ext>
            </a:extLst>
          </p:cNvPr>
          <p:cNvSpPr txBox="1"/>
          <p:nvPr/>
        </p:nvSpPr>
        <p:spPr>
          <a:xfrm>
            <a:off x="572331" y="1310881"/>
            <a:ext cx="221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3BA69F-8903-8548-A940-F1A938DA183B}"/>
              </a:ext>
            </a:extLst>
          </p:cNvPr>
          <p:cNvCxnSpPr/>
          <p:nvPr/>
        </p:nvCxnSpPr>
        <p:spPr>
          <a:xfrm>
            <a:off x="2538919" y="1488332"/>
            <a:ext cx="861870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31CD47-7FDD-E5A2-0B59-77035556A5EE}"/>
              </a:ext>
            </a:extLst>
          </p:cNvPr>
          <p:cNvSpPr/>
          <p:nvPr/>
        </p:nvSpPr>
        <p:spPr>
          <a:xfrm>
            <a:off x="1030134" y="1933832"/>
            <a:ext cx="10215040" cy="3941674"/>
          </a:xfrm>
          <a:prstGeom prst="roundRect">
            <a:avLst>
              <a:gd name="adj" fmla="val 27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31F3E5E-3710-BDE1-7E20-37F44FDE7F90}"/>
              </a:ext>
            </a:extLst>
          </p:cNvPr>
          <p:cNvSpPr/>
          <p:nvPr/>
        </p:nvSpPr>
        <p:spPr>
          <a:xfrm>
            <a:off x="1475513" y="2395537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4867C71-0553-E249-1C12-9C3ABE4DB769}"/>
              </a:ext>
            </a:extLst>
          </p:cNvPr>
          <p:cNvSpPr/>
          <p:nvPr/>
        </p:nvSpPr>
        <p:spPr>
          <a:xfrm>
            <a:off x="3424859" y="2395538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6C6650-6D97-5E48-3707-235CB2939766}"/>
              </a:ext>
            </a:extLst>
          </p:cNvPr>
          <p:cNvSpPr/>
          <p:nvPr/>
        </p:nvSpPr>
        <p:spPr>
          <a:xfrm>
            <a:off x="5374205" y="2395538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7EE3A7-7BB7-5E88-51EC-FDE12870C735}"/>
              </a:ext>
            </a:extLst>
          </p:cNvPr>
          <p:cNvSpPr/>
          <p:nvPr/>
        </p:nvSpPr>
        <p:spPr>
          <a:xfrm>
            <a:off x="7323551" y="2395538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DB748BC-CF3A-6380-D73A-25B555241403}"/>
              </a:ext>
            </a:extLst>
          </p:cNvPr>
          <p:cNvSpPr/>
          <p:nvPr/>
        </p:nvSpPr>
        <p:spPr>
          <a:xfrm>
            <a:off x="9272896" y="2395536"/>
            <a:ext cx="1586344" cy="164782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BEA8F7-0DE4-EBD8-1599-2001D76083C3}"/>
              </a:ext>
            </a:extLst>
          </p:cNvPr>
          <p:cNvSpPr txBox="1"/>
          <p:nvPr/>
        </p:nvSpPr>
        <p:spPr>
          <a:xfrm>
            <a:off x="852297" y="4210992"/>
            <a:ext cx="28327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이승호</a:t>
            </a:r>
            <a:endParaRPr lang="en-US" altLang="ko-KR" dirty="0"/>
          </a:p>
          <a:p>
            <a:pPr algn="ctr"/>
            <a:r>
              <a:rPr lang="ko-KR" altLang="en-US" sz="1600" b="1" dirty="0"/>
              <a:t>팀장 </a:t>
            </a:r>
            <a:r>
              <a:rPr lang="en-US" altLang="ko-KR" sz="1600" b="1" dirty="0"/>
              <a:t>&amp; </a:t>
            </a:r>
            <a:r>
              <a:rPr lang="ko-KR" altLang="en-US" sz="1600" b="1" dirty="0"/>
              <a:t>기획</a:t>
            </a:r>
            <a:r>
              <a:rPr lang="en-US" altLang="ko-KR" sz="1600" b="1" dirty="0"/>
              <a:t>/HW</a:t>
            </a:r>
            <a:r>
              <a:rPr lang="ko-KR" altLang="en-US" sz="1600" b="1" dirty="0"/>
              <a:t>개발</a:t>
            </a:r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r>
              <a:rPr lang="ko-KR" altLang="en-US" sz="1200" dirty="0"/>
              <a:t>경북대학교 전자공학부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모바일공학전공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AC74CF-C5B6-8F30-4D63-156C767E9846}"/>
              </a:ext>
            </a:extLst>
          </p:cNvPr>
          <p:cNvSpPr txBox="1"/>
          <p:nvPr/>
        </p:nvSpPr>
        <p:spPr>
          <a:xfrm>
            <a:off x="2801643" y="4223716"/>
            <a:ext cx="28327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정지욱</a:t>
            </a:r>
            <a:endParaRPr lang="en-US" altLang="ko-KR" dirty="0"/>
          </a:p>
          <a:p>
            <a:pPr algn="ctr"/>
            <a:r>
              <a:rPr lang="ko-KR" altLang="en-US" sz="1600" b="1" dirty="0"/>
              <a:t>기획</a:t>
            </a:r>
            <a:r>
              <a:rPr lang="en-US" altLang="ko-KR" sz="1600" b="1" dirty="0"/>
              <a:t>/HW</a:t>
            </a:r>
            <a:r>
              <a:rPr lang="ko-KR" altLang="en-US" sz="1600" b="1" dirty="0"/>
              <a:t>개발</a:t>
            </a:r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r>
              <a:rPr lang="ko-KR" altLang="en-US" sz="1200" dirty="0"/>
              <a:t>경북대학교 전자공학부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모바일공학전공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519990-68A0-2798-4383-EAC0FA2D0715}"/>
              </a:ext>
            </a:extLst>
          </p:cNvPr>
          <p:cNvSpPr txBox="1"/>
          <p:nvPr/>
        </p:nvSpPr>
        <p:spPr>
          <a:xfrm>
            <a:off x="4750989" y="4223716"/>
            <a:ext cx="28327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양승환</a:t>
            </a:r>
            <a:endParaRPr lang="en-US" altLang="ko-KR" dirty="0"/>
          </a:p>
          <a:p>
            <a:pPr algn="ctr"/>
            <a:r>
              <a:rPr lang="ko-KR" altLang="en-US" sz="1600" b="1" dirty="0"/>
              <a:t>기획</a:t>
            </a:r>
            <a:r>
              <a:rPr lang="en-US" altLang="ko-KR" sz="1600" b="1" dirty="0"/>
              <a:t>/SW</a:t>
            </a:r>
            <a:r>
              <a:rPr lang="ko-KR" altLang="en-US" sz="1600" b="1" dirty="0"/>
              <a:t>개발</a:t>
            </a:r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r>
              <a:rPr lang="ko-KR" altLang="en-US" sz="1200" dirty="0"/>
              <a:t>경북대학교 전자공학부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모바일공학전공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45545D-0B90-140B-DCF8-E42DA0F98C89}"/>
              </a:ext>
            </a:extLst>
          </p:cNvPr>
          <p:cNvSpPr txBox="1"/>
          <p:nvPr/>
        </p:nvSpPr>
        <p:spPr>
          <a:xfrm>
            <a:off x="6700335" y="4223716"/>
            <a:ext cx="28327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진형준</a:t>
            </a:r>
            <a:endParaRPr lang="en-US" altLang="ko-KR" dirty="0"/>
          </a:p>
          <a:p>
            <a:pPr algn="ctr"/>
            <a:r>
              <a:rPr lang="ko-KR" altLang="en-US" sz="1600" b="1" dirty="0"/>
              <a:t>기획</a:t>
            </a:r>
            <a:r>
              <a:rPr lang="en-US" altLang="ko-KR" sz="1600" b="1" dirty="0"/>
              <a:t>/SW</a:t>
            </a:r>
            <a:r>
              <a:rPr lang="ko-KR" altLang="en-US" sz="1600" b="1" dirty="0"/>
              <a:t>개발</a:t>
            </a:r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r>
              <a:rPr lang="ko-KR" altLang="en-US" sz="1200" dirty="0"/>
              <a:t>경북대학교 전자공학부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모바일공학전공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0EFDAD-DF5C-4799-23C5-2B8CB4B57C14}"/>
              </a:ext>
            </a:extLst>
          </p:cNvPr>
          <p:cNvSpPr txBox="1"/>
          <p:nvPr/>
        </p:nvSpPr>
        <p:spPr>
          <a:xfrm>
            <a:off x="8649681" y="4223716"/>
            <a:ext cx="28327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하연지</a:t>
            </a:r>
            <a:endParaRPr lang="en-US" altLang="ko-KR" dirty="0"/>
          </a:p>
          <a:p>
            <a:pPr algn="ctr"/>
            <a:r>
              <a:rPr lang="ko-KR" altLang="en-US" sz="1600" b="1" dirty="0"/>
              <a:t>기획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디자인</a:t>
            </a:r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r>
              <a:rPr lang="ko-KR" altLang="en-US" sz="1200" dirty="0"/>
              <a:t>경북대학교</a:t>
            </a:r>
            <a:endParaRPr lang="en-US" altLang="ko-KR" sz="1200" dirty="0"/>
          </a:p>
          <a:p>
            <a:pPr algn="ctr"/>
            <a:r>
              <a:rPr lang="ko-KR" altLang="en-US" sz="1200" dirty="0"/>
              <a:t>미디어커뮤니케이션학과</a:t>
            </a:r>
          </a:p>
        </p:txBody>
      </p:sp>
    </p:spTree>
    <p:extLst>
      <p:ext uri="{BB962C8B-B14F-4D97-AF65-F5344CB8AC3E}">
        <p14:creationId xmlns:p14="http://schemas.microsoft.com/office/powerpoint/2010/main" val="1670955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71CFA-E795-B770-22A6-DDD32CEC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10B3E0-A557-5CC8-81FB-A2158AD97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파이어베이스를</a:t>
            </a:r>
            <a:r>
              <a:rPr lang="ko-KR" altLang="en-US" dirty="0"/>
              <a:t> 활용한 회원가입 서비스</a:t>
            </a:r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926C51-2725-ACC4-6EAF-ABD1CA144B69}"/>
              </a:ext>
            </a:extLst>
          </p:cNvPr>
          <p:cNvGrpSpPr/>
          <p:nvPr/>
        </p:nvGrpSpPr>
        <p:grpSpPr>
          <a:xfrm>
            <a:off x="8305347" y="524828"/>
            <a:ext cx="3063240" cy="5652135"/>
            <a:chOff x="1402897" y="825817"/>
            <a:chExt cx="3063240" cy="565213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666F2F-D62D-A6C9-EC03-10C9CE453C63}"/>
                </a:ext>
              </a:extLst>
            </p:cNvPr>
            <p:cNvSpPr/>
            <p:nvPr/>
          </p:nvSpPr>
          <p:spPr>
            <a:xfrm>
              <a:off x="1402897" y="825817"/>
              <a:ext cx="3063240" cy="565213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FF8C7D-9B09-B238-6C85-69C75D015496}"/>
                </a:ext>
              </a:extLst>
            </p:cNvPr>
            <p:cNvGrpSpPr/>
            <p:nvPr/>
          </p:nvGrpSpPr>
          <p:grpSpPr>
            <a:xfrm>
              <a:off x="1883229" y="2871440"/>
              <a:ext cx="2102576" cy="370755"/>
              <a:chOff x="1883229" y="2871440"/>
              <a:chExt cx="2102576" cy="370755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8A8FE4A9-304C-B8D3-5E01-A2BC5F488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590" y="3242195"/>
                <a:ext cx="2101215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427647-854F-10A1-C868-689D82B9A475}"/>
                  </a:ext>
                </a:extLst>
              </p:cNvPr>
              <p:cNvSpPr txBox="1"/>
              <p:nvPr/>
            </p:nvSpPr>
            <p:spPr>
              <a:xfrm>
                <a:off x="1883229" y="2871440"/>
                <a:ext cx="2056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endParaRPr lang="ko-KR" alt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C3134BC-5B7B-4076-E44B-954698C632E9}"/>
                </a:ext>
              </a:extLst>
            </p:cNvPr>
            <p:cNvGrpSpPr/>
            <p:nvPr/>
          </p:nvGrpSpPr>
          <p:grpSpPr>
            <a:xfrm>
              <a:off x="1883229" y="3540809"/>
              <a:ext cx="2102575" cy="403378"/>
              <a:chOff x="1883229" y="3596054"/>
              <a:chExt cx="2102575" cy="403378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C6CB5D0-E2B8-8484-9FA4-3ADD92B5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589" y="3999432"/>
                <a:ext cx="2101215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97220D-A95C-F00F-EDCD-CB2D3A8DDC29}"/>
                  </a:ext>
                </a:extLst>
              </p:cNvPr>
              <p:cNvSpPr txBox="1"/>
              <p:nvPr/>
            </p:nvSpPr>
            <p:spPr>
              <a:xfrm>
                <a:off x="1883229" y="3596054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PW</a:t>
                </a:r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91E8A3-F834-B11E-AF92-4E6322DB84CC}"/>
                </a:ext>
              </a:extLst>
            </p:cNvPr>
            <p:cNvSpPr/>
            <p:nvPr/>
          </p:nvSpPr>
          <p:spPr>
            <a:xfrm>
              <a:off x="1872391" y="5476765"/>
              <a:ext cx="2124252" cy="649720"/>
            </a:xfrm>
            <a:prstGeom prst="rect">
              <a:avLst/>
            </a:prstGeom>
            <a:noFill/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회 원 가 입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6C86BF-20FF-01B7-3C05-B58D157B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272" y="1977981"/>
              <a:ext cx="624670" cy="62467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515913-5EA3-F302-05A4-820DC124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356" y="1313339"/>
              <a:ext cx="994322" cy="994322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726D556-E5A2-0464-835B-74EE171DE3F0}"/>
                </a:ext>
              </a:extLst>
            </p:cNvPr>
            <p:cNvGrpSpPr/>
            <p:nvPr/>
          </p:nvGrpSpPr>
          <p:grpSpPr>
            <a:xfrm>
              <a:off x="1883229" y="4242801"/>
              <a:ext cx="2102575" cy="403378"/>
              <a:chOff x="1883229" y="3596054"/>
              <a:chExt cx="2102575" cy="403378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DDA7AF5-E32A-6415-F8D4-6DD9FB7D0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589" y="3999432"/>
                <a:ext cx="2101215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74FCD0-41E3-A6FE-1567-A5BDD13A7C85}"/>
                  </a:ext>
                </a:extLst>
              </p:cNvPr>
              <p:cNvSpPr txBox="1"/>
              <p:nvPr/>
            </p:nvSpPr>
            <p:spPr>
              <a:xfrm>
                <a:off x="1883229" y="3596054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Email</a:t>
                </a:r>
                <a:endParaRPr lang="ko-KR" altLang="en-US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A8C9AB4-A549-7F41-4333-EA7A28248857}"/>
                </a:ext>
              </a:extLst>
            </p:cNvPr>
            <p:cNvGrpSpPr/>
            <p:nvPr/>
          </p:nvGrpSpPr>
          <p:grpSpPr>
            <a:xfrm>
              <a:off x="1894068" y="4944794"/>
              <a:ext cx="2102575" cy="403378"/>
              <a:chOff x="1883229" y="3596054"/>
              <a:chExt cx="2102575" cy="403378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642036D3-B994-1912-DA3E-ABC4DA06F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589" y="3999432"/>
                <a:ext cx="2101215" cy="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145673-2094-B54F-C1D1-36710368492A}"/>
                  </a:ext>
                </a:extLst>
              </p:cNvPr>
              <p:cNvSpPr txBox="1"/>
              <p:nvPr/>
            </p:nvSpPr>
            <p:spPr>
              <a:xfrm>
                <a:off x="1883229" y="3596054"/>
                <a:ext cx="2056311" cy="379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Nick name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699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8A9430-4D63-D4D1-9D09-2F036AE83A94}"/>
              </a:ext>
            </a:extLst>
          </p:cNvPr>
          <p:cNvSpPr txBox="1"/>
          <p:nvPr/>
        </p:nvSpPr>
        <p:spPr>
          <a:xfrm>
            <a:off x="1420227" y="629569"/>
            <a:ext cx="349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경제성 파악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: PMF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 중 </a:t>
            </a:r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CAC 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03C9D-3DB3-9836-A065-AF8E3B984EE1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05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90F04D-2C62-BB96-5534-1760B5207A0B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005A7B-8CAD-E3D5-215D-53D8EF1039A8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FA17FFD-9CB3-DDE5-AF5E-2DBC09FCD66E}"/>
              </a:ext>
            </a:extLst>
          </p:cNvPr>
          <p:cNvSpPr/>
          <p:nvPr/>
        </p:nvSpPr>
        <p:spPr>
          <a:xfrm>
            <a:off x="1030134" y="1933832"/>
            <a:ext cx="4388172" cy="3941674"/>
          </a:xfrm>
          <a:prstGeom prst="roundRect">
            <a:avLst>
              <a:gd name="adj" fmla="val 27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5CB24C-1368-1009-CB45-757F43457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19"/>
          <a:stretch/>
        </p:blipFill>
        <p:spPr>
          <a:xfrm>
            <a:off x="2090931" y="1952335"/>
            <a:ext cx="2266578" cy="39138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0270E-47FA-922B-23CD-3DD054FD6544}"/>
              </a:ext>
            </a:extLst>
          </p:cNvPr>
          <p:cNvSpPr txBox="1"/>
          <p:nvPr/>
        </p:nvSpPr>
        <p:spPr>
          <a:xfrm>
            <a:off x="5774748" y="1607202"/>
            <a:ext cx="283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SNS </a:t>
            </a:r>
            <a:r>
              <a:rPr lang="ko-KR" altLang="en-US" b="1" dirty="0"/>
              <a:t>광고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0BBFF4-B74E-47F1-B5C5-5DC23F32D2EC}"/>
              </a:ext>
            </a:extLst>
          </p:cNvPr>
          <p:cNvSpPr txBox="1"/>
          <p:nvPr/>
        </p:nvSpPr>
        <p:spPr>
          <a:xfrm>
            <a:off x="5774749" y="5458008"/>
            <a:ext cx="5387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중복 사용자를 가정하면</a:t>
            </a:r>
            <a:r>
              <a:rPr lang="en-US" altLang="ko-KR" sz="1200" dirty="0"/>
              <a:t>, </a:t>
            </a:r>
            <a:r>
              <a:rPr lang="ko-KR" altLang="en-US" sz="1200" dirty="0"/>
              <a:t>약 </a:t>
            </a:r>
            <a:r>
              <a:rPr lang="en-US" altLang="ko-KR" sz="1200" dirty="0"/>
              <a:t>3000</a:t>
            </a:r>
            <a:r>
              <a:rPr lang="ko-KR" altLang="en-US" sz="1200" dirty="0"/>
              <a:t>명의 사용자에게 제품이 노출되고</a:t>
            </a:r>
            <a:r>
              <a:rPr lang="en-US" altLang="ko-KR" sz="1200" dirty="0"/>
              <a:t> 300</a:t>
            </a:r>
            <a:r>
              <a:rPr lang="ko-KR" altLang="en-US" sz="1200" dirty="0"/>
              <a:t>명의 사용자가 관심을 가지고 보게 만드는 과정으로 하루에 </a:t>
            </a:r>
            <a:r>
              <a:rPr lang="en-US" altLang="ko-KR" sz="1200" dirty="0"/>
              <a:t>55</a:t>
            </a:r>
            <a:r>
              <a:rPr lang="ko-KR" altLang="en-US" sz="1200" dirty="0"/>
              <a:t>만원이 사용된다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광고를 출시 초반 약 </a:t>
            </a:r>
            <a:r>
              <a:rPr lang="en-US" altLang="ko-KR" sz="1200" dirty="0"/>
              <a:t>1</a:t>
            </a:r>
            <a:r>
              <a:rPr lang="ko-KR" altLang="en-US" sz="1200" dirty="0"/>
              <a:t>달간 진행한다고 가정하였을 때</a:t>
            </a:r>
            <a:r>
              <a:rPr lang="en-US" altLang="ko-KR" sz="1200" dirty="0"/>
              <a:t>,</a:t>
            </a:r>
          </a:p>
          <a:p>
            <a:r>
              <a:rPr lang="en-US" altLang="ko-KR" sz="1200" dirty="0"/>
              <a:t>SNS</a:t>
            </a:r>
            <a:r>
              <a:rPr lang="ko-KR" altLang="en-US" sz="1200" dirty="0"/>
              <a:t>광고로 사용되는 총 비용은 </a:t>
            </a:r>
            <a:r>
              <a:rPr lang="en-US" altLang="ko-KR" sz="1200" b="1" dirty="0"/>
              <a:t>1,650</a:t>
            </a:r>
            <a:r>
              <a:rPr lang="ko-KR" altLang="en-US" sz="1200" b="1" dirty="0"/>
              <a:t>만원 </a:t>
            </a:r>
            <a:r>
              <a:rPr lang="ko-KR" altLang="en-US" sz="1200" dirty="0"/>
              <a:t>으로 예상된다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4F45E6A-6A8D-1CB6-3147-93A2C6AE6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417997"/>
              </p:ext>
            </p:extLst>
          </p:nvPr>
        </p:nvGraphicFramePr>
        <p:xfrm>
          <a:off x="5834813" y="4164521"/>
          <a:ext cx="2589340" cy="1219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94670">
                  <a:extLst>
                    <a:ext uri="{9D8B030D-6E8A-4147-A177-3AD203B41FA5}">
                      <a16:colId xmlns:a16="http://schemas.microsoft.com/office/drawing/2014/main" val="2627809925"/>
                    </a:ext>
                  </a:extLst>
                </a:gridCol>
                <a:gridCol w="1294670">
                  <a:extLst>
                    <a:ext uri="{9D8B030D-6E8A-4147-A177-3AD203B41FA5}">
                      <a16:colId xmlns:a16="http://schemas.microsoft.com/office/drawing/2014/main" val="3828085730"/>
                    </a:ext>
                  </a:extLst>
                </a:gridCol>
              </a:tblGrid>
              <a:tr h="273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페이스북</a:t>
                      </a:r>
                    </a:p>
                  </a:txBody>
                  <a:tcPr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/>
                        <a:t>170,000</a:t>
                      </a:r>
                      <a:r>
                        <a:rPr lang="ko-KR" altLang="en-US" sz="1400" b="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071946"/>
                  </a:ext>
                </a:extLst>
              </a:tr>
              <a:tr h="273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인스타그램</a:t>
                      </a:r>
                    </a:p>
                  </a:txBody>
                  <a:tcPr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120,000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469134"/>
                  </a:ext>
                </a:extLst>
              </a:tr>
              <a:tr h="273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트위터</a:t>
                      </a:r>
                    </a:p>
                  </a:txBody>
                  <a:tcPr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170,000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779018"/>
                  </a:ext>
                </a:extLst>
              </a:tr>
              <a:tr h="273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틱톡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90,000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9511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942BA9-655A-8F95-3814-87C80637DF50}"/>
              </a:ext>
            </a:extLst>
          </p:cNvPr>
          <p:cNvSpPr txBox="1"/>
          <p:nvPr/>
        </p:nvSpPr>
        <p:spPr>
          <a:xfrm>
            <a:off x="5774748" y="3628569"/>
            <a:ext cx="520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광고 게시물이 </a:t>
            </a:r>
            <a:r>
              <a:rPr lang="en-US" altLang="ko-KR" sz="1200" dirty="0"/>
              <a:t>1</a:t>
            </a:r>
            <a:r>
              <a:rPr lang="ko-KR" altLang="en-US" sz="1200" dirty="0"/>
              <a:t>일 기준 각 플랫폼마다 </a:t>
            </a:r>
            <a:r>
              <a:rPr lang="en-US" altLang="ko-KR" sz="1200" dirty="0"/>
              <a:t>1,000</a:t>
            </a:r>
            <a:r>
              <a:rPr lang="ko-KR" altLang="en-US" sz="1200" dirty="0"/>
              <a:t>명의 사용자에게 노출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그 중 </a:t>
            </a:r>
            <a:r>
              <a:rPr lang="en-US" altLang="ko-KR" sz="1200" dirty="0"/>
              <a:t>100</a:t>
            </a:r>
            <a:r>
              <a:rPr lang="ko-KR" altLang="en-US" sz="1200" dirty="0"/>
              <a:t>명이 클릭하여 본다고 가정하면 예상 마케팅 비용의 평균은 다음 표와 같다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1370124-2EA6-B6DF-B5E9-E45EC4A96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544286"/>
              </p:ext>
            </p:extLst>
          </p:nvPr>
        </p:nvGraphicFramePr>
        <p:xfrm>
          <a:off x="5834813" y="2043633"/>
          <a:ext cx="5545421" cy="1524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0406">
                  <a:extLst>
                    <a:ext uri="{9D8B030D-6E8A-4147-A177-3AD203B41FA5}">
                      <a16:colId xmlns:a16="http://schemas.microsoft.com/office/drawing/2014/main" val="3206867635"/>
                    </a:ext>
                  </a:extLst>
                </a:gridCol>
                <a:gridCol w="1916541">
                  <a:extLst>
                    <a:ext uri="{9D8B030D-6E8A-4147-A177-3AD203B41FA5}">
                      <a16:colId xmlns:a16="http://schemas.microsoft.com/office/drawing/2014/main" val="1153261787"/>
                    </a:ext>
                  </a:extLst>
                </a:gridCol>
                <a:gridCol w="1848474">
                  <a:extLst>
                    <a:ext uri="{9D8B030D-6E8A-4147-A177-3AD203B41FA5}">
                      <a16:colId xmlns:a16="http://schemas.microsoft.com/office/drawing/2014/main" val="4089169087"/>
                    </a:ext>
                  </a:extLst>
                </a:gridCol>
              </a:tblGrid>
              <a:tr h="263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 별 광고 비용</a:t>
                      </a:r>
                    </a:p>
                  </a:txBody>
                  <a:tcPr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CPC(</a:t>
                      </a:r>
                      <a:r>
                        <a:rPr lang="ko-KR" altLang="en-US" sz="1400" dirty="0"/>
                        <a:t>클릭 당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CPM(1,000</a:t>
                      </a:r>
                      <a:r>
                        <a:rPr lang="ko-KR" altLang="en-US" sz="1400" dirty="0"/>
                        <a:t>회 노출 당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C52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14672"/>
                  </a:ext>
                </a:extLst>
              </a:tr>
              <a:tr h="263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페이스북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650~2,600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6,500~19,500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93484"/>
                  </a:ext>
                </a:extLst>
              </a:tr>
              <a:tr h="263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인스타그램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910~1,300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6,500~13,000</a:t>
                      </a:r>
                      <a:r>
                        <a:rPr lang="ko-KR" altLang="en-US" sz="1400" dirty="0"/>
                        <a:t>원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67245"/>
                  </a:ext>
                </a:extLst>
              </a:tr>
              <a:tr h="263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트위터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650~2,600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7,800~13,000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742690"/>
                  </a:ext>
                </a:extLst>
              </a:tr>
              <a:tr h="263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틱톡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130~1,300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13,000~26,000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575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030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9B3A5E-8E89-2B08-1A63-0F2922ABE17E}"/>
              </a:ext>
            </a:extLst>
          </p:cNvPr>
          <p:cNvSpPr/>
          <p:nvPr/>
        </p:nvSpPr>
        <p:spPr>
          <a:xfrm>
            <a:off x="1030134" y="5169901"/>
            <a:ext cx="10127492" cy="1298372"/>
          </a:xfrm>
          <a:prstGeom prst="roundRect">
            <a:avLst>
              <a:gd name="adj" fmla="val 27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A9430-4D63-D4D1-9D09-2F036AE83A94}"/>
              </a:ext>
            </a:extLst>
          </p:cNvPr>
          <p:cNvSpPr txBox="1"/>
          <p:nvPr/>
        </p:nvSpPr>
        <p:spPr>
          <a:xfrm>
            <a:off x="1420227" y="629569"/>
            <a:ext cx="3491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경제성 파악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: PMF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 중 </a:t>
            </a:r>
            <a:r>
              <a:rPr lang="en-US" altLang="ko-KR" dirty="0">
                <a:latin typeface="+mn-ea"/>
                <a:cs typeface="Pretendard ExtraBold" panose="02000903000000020004" pitchFamily="50" charset="-127"/>
              </a:rPr>
              <a:t>CAC </a:t>
            </a:r>
            <a:r>
              <a:rPr lang="ko-KR" altLang="en-US" dirty="0">
                <a:latin typeface="+mn-ea"/>
                <a:cs typeface="Pretendard ExtraBold" panose="02000903000000020004" pitchFamily="50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03C9D-3DB3-9836-A065-AF8E3B984EE1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05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90F04D-2C62-BB96-5534-1760B5207A0B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005A7B-8CAD-E3D5-215D-53D8EF1039A8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FA17FFD-9CB3-DDE5-AF5E-2DBC09FCD66E}"/>
              </a:ext>
            </a:extLst>
          </p:cNvPr>
          <p:cNvSpPr/>
          <p:nvPr/>
        </p:nvSpPr>
        <p:spPr>
          <a:xfrm>
            <a:off x="1030134" y="1933832"/>
            <a:ext cx="4401663" cy="2939725"/>
          </a:xfrm>
          <a:prstGeom prst="roundRect">
            <a:avLst>
              <a:gd name="adj" fmla="val 27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201937-4C43-FEF9-9290-28E2065F0472}"/>
              </a:ext>
            </a:extLst>
          </p:cNvPr>
          <p:cNvGrpSpPr/>
          <p:nvPr/>
        </p:nvGrpSpPr>
        <p:grpSpPr>
          <a:xfrm>
            <a:off x="5755293" y="2053107"/>
            <a:ext cx="5309067" cy="1238466"/>
            <a:chOff x="5755294" y="1976858"/>
            <a:chExt cx="5309067" cy="12384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0270E-47FA-922B-23CD-3DD054FD6544}"/>
                </a:ext>
              </a:extLst>
            </p:cNvPr>
            <p:cNvSpPr txBox="1"/>
            <p:nvPr/>
          </p:nvSpPr>
          <p:spPr>
            <a:xfrm>
              <a:off x="5755294" y="1976858"/>
              <a:ext cx="5065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2. </a:t>
              </a:r>
              <a:r>
                <a:rPr lang="ko-KR" altLang="en-US" b="1" dirty="0"/>
                <a:t>대학교 및 직장 내 홍보</a:t>
              </a:r>
              <a:r>
                <a:rPr lang="en-US" altLang="ko-KR" b="1" dirty="0"/>
                <a:t>(</a:t>
              </a:r>
              <a:r>
                <a:rPr lang="ko-KR" altLang="en-US" b="1" dirty="0"/>
                <a:t>포스터 부착 및 온라인 홍보</a:t>
              </a:r>
              <a:r>
                <a:rPr lang="en-US" altLang="ko-KR" b="1" dirty="0"/>
                <a:t>)</a:t>
              </a:r>
              <a:endParaRPr lang="ko-KR" altLang="en-US" sz="12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0BBFF4-B74E-47F1-B5C5-5DC23F32D2EC}"/>
                </a:ext>
              </a:extLst>
            </p:cNvPr>
            <p:cNvSpPr txBox="1"/>
            <p:nvPr/>
          </p:nvSpPr>
          <p:spPr>
            <a:xfrm>
              <a:off x="5855807" y="2938325"/>
              <a:ext cx="52085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에브리타임</a:t>
              </a:r>
              <a:r>
                <a:rPr lang="ko-KR" altLang="en-US" sz="1200" dirty="0"/>
                <a:t> 및 사내 소셜 미디어에 게시</a:t>
              </a:r>
              <a:r>
                <a:rPr lang="en-US" altLang="ko-KR" sz="1200" dirty="0"/>
                <a:t>-&gt;</a:t>
              </a:r>
              <a:r>
                <a:rPr lang="ko-KR" altLang="en-US" sz="1200" b="1" dirty="0"/>
                <a:t>무료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942BA9-655A-8F95-3814-87C80637DF50}"/>
                </a:ext>
              </a:extLst>
            </p:cNvPr>
            <p:cNvSpPr txBox="1"/>
            <p:nvPr/>
          </p:nvSpPr>
          <p:spPr>
            <a:xfrm>
              <a:off x="5855807" y="2411425"/>
              <a:ext cx="5208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포스터 제작 및 부착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식당 및 강의동 내 게시판 등</a:t>
              </a:r>
              <a:r>
                <a:rPr lang="en-US" altLang="ko-KR" sz="1200" dirty="0"/>
                <a:t>) - </a:t>
              </a:r>
              <a:r>
                <a:rPr lang="ko-KR" altLang="en-US" sz="1200" dirty="0"/>
                <a:t>약 </a:t>
              </a:r>
              <a:r>
                <a:rPr lang="en-US" altLang="ko-KR" sz="1200" dirty="0"/>
                <a:t>100~200</a:t>
              </a:r>
              <a:r>
                <a:rPr lang="ko-KR" altLang="en-US" sz="1200" dirty="0"/>
                <a:t>장</a:t>
              </a:r>
              <a:endParaRPr lang="en-US" altLang="ko-KR" sz="1200" dirty="0"/>
            </a:p>
            <a:p>
              <a:r>
                <a:rPr lang="ko-KR" altLang="en-US" sz="1200" dirty="0"/>
                <a:t>포스터 제작에 장당 </a:t>
              </a:r>
              <a:r>
                <a:rPr lang="en-US" altLang="ko-KR" sz="1200" dirty="0"/>
                <a:t>3,000</a:t>
              </a:r>
              <a:r>
                <a:rPr lang="ko-KR" altLang="en-US" sz="1200" dirty="0"/>
                <a:t>원 사용 포스터 부착으로 약 </a:t>
              </a:r>
              <a:r>
                <a:rPr lang="en-US" altLang="ko-KR" sz="1200" b="1" dirty="0"/>
                <a:t>45</a:t>
              </a:r>
              <a:r>
                <a:rPr lang="ko-KR" altLang="en-US" sz="1200" b="1" dirty="0"/>
                <a:t>만원 예상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AD1C003-4CC5-61B9-EF82-634122D50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"/>
          <a:stretch/>
        </p:blipFill>
        <p:spPr>
          <a:xfrm>
            <a:off x="1043626" y="2053107"/>
            <a:ext cx="4305298" cy="27186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5D39D8-D336-3EA9-23C9-DEF9CF94EAD5}"/>
              </a:ext>
            </a:extLst>
          </p:cNvPr>
          <p:cNvSpPr txBox="1"/>
          <p:nvPr/>
        </p:nvSpPr>
        <p:spPr>
          <a:xfrm>
            <a:off x="5755293" y="3666220"/>
            <a:ext cx="50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초반 할인 및 무료쿠폰 이벤트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F2615-13E3-9820-4A07-F542E40A082E}"/>
              </a:ext>
            </a:extLst>
          </p:cNvPr>
          <p:cNvSpPr txBox="1"/>
          <p:nvPr/>
        </p:nvSpPr>
        <p:spPr>
          <a:xfrm>
            <a:off x="5855806" y="4087033"/>
            <a:ext cx="520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약 </a:t>
            </a:r>
            <a:r>
              <a:rPr lang="en-US" altLang="ko-KR" sz="1200" dirty="0"/>
              <a:t>500</a:t>
            </a:r>
            <a:r>
              <a:rPr lang="ko-KR" altLang="en-US" sz="1200" dirty="0"/>
              <a:t>개의 무료 쿠폰을 제공</a:t>
            </a:r>
          </a:p>
          <a:p>
            <a:r>
              <a:rPr lang="en-US" altLang="ko-KR" sz="1200" dirty="0"/>
              <a:t>-1</a:t>
            </a:r>
            <a:r>
              <a:rPr lang="ko-KR" altLang="en-US" sz="1200" dirty="0"/>
              <a:t>번 사용 당 </a:t>
            </a:r>
            <a:r>
              <a:rPr lang="en-US" altLang="ko-KR" sz="1200" dirty="0"/>
              <a:t>500</a:t>
            </a:r>
            <a:r>
              <a:rPr lang="ko-KR" altLang="en-US" sz="1200" dirty="0"/>
              <a:t>원으로 가정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/>
              <a:t>약</a:t>
            </a:r>
            <a:r>
              <a:rPr lang="ko-KR" altLang="en-US" sz="1200" dirty="0"/>
              <a:t> </a:t>
            </a:r>
            <a:r>
              <a:rPr lang="en-US" altLang="ko-KR" sz="1200" b="1" dirty="0"/>
              <a:t>25</a:t>
            </a:r>
            <a:r>
              <a:rPr lang="ko-KR" altLang="en-US" sz="1200" b="1" dirty="0"/>
              <a:t>만원</a:t>
            </a:r>
            <a:r>
              <a:rPr lang="ko-KR" altLang="en-US" sz="1200" dirty="0"/>
              <a:t> 지출로 계산됨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0A32E-CC16-D09D-6A50-F9A005D48EA6}"/>
              </a:ext>
            </a:extLst>
          </p:cNvPr>
          <p:cNvSpPr txBox="1"/>
          <p:nvPr/>
        </p:nvSpPr>
        <p:spPr>
          <a:xfrm>
            <a:off x="557351" y="5342288"/>
            <a:ext cx="11077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모두 계산해서 한달 동안의 마케팅 지출은 </a:t>
            </a:r>
            <a:r>
              <a:rPr lang="en-US" altLang="ko-KR" dirty="0"/>
              <a:t>1,720</a:t>
            </a:r>
            <a:r>
              <a:rPr lang="ko-KR" altLang="en-US" dirty="0"/>
              <a:t>만원으로 예상</a:t>
            </a:r>
          </a:p>
          <a:p>
            <a:pPr algn="ctr"/>
            <a:r>
              <a:rPr lang="ko-KR" altLang="en-US" dirty="0"/>
              <a:t>한달간 신규고객의 유입을 약 </a:t>
            </a:r>
            <a:r>
              <a:rPr lang="en-US" altLang="ko-KR" dirty="0"/>
              <a:t>1,000</a:t>
            </a:r>
            <a:r>
              <a:rPr lang="ko-KR" altLang="en-US" dirty="0"/>
              <a:t>명정도라고 가정한다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>
                <a:solidFill>
                  <a:srgbClr val="FC522F"/>
                </a:solidFill>
              </a:rPr>
              <a:t>예상 </a:t>
            </a:r>
            <a:r>
              <a:rPr lang="en-US" altLang="ko-KR" dirty="0">
                <a:solidFill>
                  <a:srgbClr val="FC522F"/>
                </a:solidFill>
              </a:rPr>
              <a:t>CAC(Customer Acquisition Value, </a:t>
            </a:r>
            <a:r>
              <a:rPr lang="ko-KR" altLang="en-US" dirty="0">
                <a:solidFill>
                  <a:srgbClr val="FC522F"/>
                </a:solidFill>
              </a:rPr>
              <a:t>고객을 획득할 때 얼마의 비용을 지불했는가</a:t>
            </a:r>
            <a:r>
              <a:rPr lang="en-US" altLang="ko-KR" dirty="0">
                <a:solidFill>
                  <a:srgbClr val="FC522F"/>
                </a:solidFill>
              </a:rPr>
              <a:t>)</a:t>
            </a:r>
            <a:r>
              <a:rPr lang="ko-KR" altLang="en-US" dirty="0">
                <a:solidFill>
                  <a:srgbClr val="FC522F"/>
                </a:solidFill>
              </a:rPr>
              <a:t>는 </a:t>
            </a:r>
            <a:r>
              <a:rPr lang="en-US" altLang="ko-KR" dirty="0">
                <a:solidFill>
                  <a:srgbClr val="FC522F"/>
                </a:solidFill>
              </a:rPr>
              <a:t>17,200</a:t>
            </a:r>
            <a:r>
              <a:rPr lang="ko-KR" altLang="en-US" dirty="0">
                <a:solidFill>
                  <a:srgbClr val="FC522F"/>
                </a:solidFill>
              </a:rPr>
              <a:t>원이다</a:t>
            </a:r>
            <a:r>
              <a:rPr lang="en-US" altLang="ko-KR" dirty="0">
                <a:solidFill>
                  <a:srgbClr val="FC522F"/>
                </a:solidFill>
              </a:rPr>
              <a:t>. </a:t>
            </a:r>
            <a:endParaRPr lang="ko-KR" altLang="en-US" dirty="0">
              <a:solidFill>
                <a:srgbClr val="FC52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9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2F34B0-6F6D-E1FB-657B-3153E58CFC22}"/>
              </a:ext>
            </a:extLst>
          </p:cNvPr>
          <p:cNvSpPr txBox="1"/>
          <p:nvPr/>
        </p:nvSpPr>
        <p:spPr>
          <a:xfrm>
            <a:off x="1420227" y="629569"/>
            <a:ext cx="349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홍보 및 마케팅 계획</a:t>
            </a:r>
            <a:endParaRPr lang="ko-KR" altLang="en-US" dirty="0">
              <a:latin typeface="+mn-ea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38D00-67ED-CEEA-4FEA-40EF3398C932}"/>
              </a:ext>
            </a:extLst>
          </p:cNvPr>
          <p:cNvSpPr txBox="1"/>
          <p:nvPr/>
        </p:nvSpPr>
        <p:spPr>
          <a:xfrm>
            <a:off x="462082" y="389728"/>
            <a:ext cx="161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i="0" u="none" strike="noStrike" kern="1200" cap="none" spc="0" normalizeH="0" baseline="0" noProof="0" dirty="0">
                <a:ln>
                  <a:noFill/>
                </a:ln>
                <a:solidFill>
                  <a:srgbClr val="FC522F"/>
                </a:solidFill>
                <a:effectLst/>
                <a:uLnTx/>
                <a:uFillTx/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r>
              <a:rPr lang="en-US" altLang="ko-KR" sz="7200" dirty="0">
                <a:solidFill>
                  <a:srgbClr val="FC522F"/>
                </a:solidFill>
                <a:latin typeface="Bahnschrift Condensed" panose="020B0502040204020203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6</a:t>
            </a:r>
            <a:endParaRPr kumimoji="0" lang="en-US" altLang="ko-KR" sz="7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Condensed" panose="020B0502040204020203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ko-KR" altLang="en-US" sz="7200" dirty="0">
              <a:latin typeface="Bahnschrift Condensed" panose="020B0502040204020203" pitchFamily="34" charset="0"/>
              <a:ea typeface="배달의민족 도현" panose="020B0600000101010101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D83EAD-0438-AC16-3C79-0890B5B3D3EC}"/>
              </a:ext>
            </a:extLst>
          </p:cNvPr>
          <p:cNvCxnSpPr>
            <a:cxnSpLocks/>
          </p:cNvCxnSpPr>
          <p:nvPr/>
        </p:nvCxnSpPr>
        <p:spPr>
          <a:xfrm>
            <a:off x="557351" y="509648"/>
            <a:ext cx="11077298" cy="0"/>
          </a:xfrm>
          <a:prstGeom prst="line">
            <a:avLst/>
          </a:prstGeom>
          <a:ln w="28575">
            <a:solidFill>
              <a:srgbClr val="FC52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526A2-134A-3BFB-B9B7-202070791432}"/>
              </a:ext>
            </a:extLst>
          </p:cNvPr>
          <p:cNvSpPr txBox="1"/>
          <p:nvPr/>
        </p:nvSpPr>
        <p:spPr>
          <a:xfrm>
            <a:off x="9814236" y="278816"/>
            <a:ext cx="4478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61963-3FC5-D189-C5E4-E9483CBB40D4}"/>
              </a:ext>
            </a:extLst>
          </p:cNvPr>
          <p:cNvSpPr txBox="1"/>
          <p:nvPr/>
        </p:nvSpPr>
        <p:spPr>
          <a:xfrm>
            <a:off x="1547446" y="2783393"/>
            <a:ext cx="8068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런칭 이후로 신규 고객의 유입은 잠시 하락세를 </a:t>
            </a:r>
            <a:r>
              <a:rPr lang="ko-KR" altLang="en-US" dirty="0" err="1"/>
              <a:t>보일것으로</a:t>
            </a:r>
            <a:r>
              <a:rPr lang="ko-KR" altLang="en-US" dirty="0"/>
              <a:t> 예상되므로 </a:t>
            </a:r>
            <a:r>
              <a:rPr lang="en-US" altLang="ko-KR" dirty="0"/>
              <a:t>CAC</a:t>
            </a:r>
            <a:r>
              <a:rPr lang="ko-KR" altLang="en-US" dirty="0"/>
              <a:t>를 유지</a:t>
            </a:r>
            <a:r>
              <a:rPr lang="en-US" altLang="ko-KR" dirty="0"/>
              <a:t>, </a:t>
            </a:r>
            <a:r>
              <a:rPr lang="ko-KR" altLang="en-US" dirty="0"/>
              <a:t>혹은 줄이기 위해선 마케팅 비용의 대부분을 차지하는 </a:t>
            </a:r>
            <a:r>
              <a:rPr lang="en-US" altLang="ko-KR" dirty="0"/>
              <a:t>SNS</a:t>
            </a:r>
            <a:r>
              <a:rPr lang="ko-KR" altLang="en-US" dirty="0"/>
              <a:t>마케팅을 초반 </a:t>
            </a:r>
            <a:r>
              <a:rPr lang="en-US" altLang="ko-KR" dirty="0"/>
              <a:t>1</a:t>
            </a:r>
            <a:r>
              <a:rPr lang="ko-KR" altLang="en-US" dirty="0"/>
              <a:t>달간 가장 노출횟수가 많았던 플랫폼 하나로 한정하여 줄이는 방법이 있을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A4E41-9F1C-51A9-3666-BC2C71885345}"/>
              </a:ext>
            </a:extLst>
          </p:cNvPr>
          <p:cNvSpPr txBox="1"/>
          <p:nvPr/>
        </p:nvSpPr>
        <p:spPr>
          <a:xfrm>
            <a:off x="1889091" y="4789268"/>
            <a:ext cx="678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기타 기본적인 경쟁우위전략</a:t>
            </a:r>
            <a:r>
              <a:rPr lang="en-US" altLang="ko-KR" dirty="0"/>
              <a:t>, STP, 4P </a:t>
            </a:r>
            <a:r>
              <a:rPr lang="ko-KR" altLang="en-US" dirty="0"/>
              <a:t>등 서술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311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7EB89A-76EB-BF18-7D86-0024515E4B2C}"/>
              </a:ext>
            </a:extLst>
          </p:cNvPr>
          <p:cNvSpPr txBox="1"/>
          <p:nvPr/>
        </p:nvSpPr>
        <p:spPr>
          <a:xfrm>
            <a:off x="1283777" y="2566793"/>
            <a:ext cx="5907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800" dirty="0">
                <a:solidFill>
                  <a:prstClr val="black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r>
              <a:rPr lang="en-US" altLang="ko-KR" sz="8800" dirty="0">
                <a:solidFill>
                  <a:prstClr val="black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endParaRPr kumimoji="0" lang="en-US" altLang="ko-KR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940F2-A4B0-EBFA-4634-92185C91B7C6}"/>
              </a:ext>
            </a:extLst>
          </p:cNvPr>
          <p:cNvSpPr txBox="1"/>
          <p:nvPr/>
        </p:nvSpPr>
        <p:spPr>
          <a:xfrm>
            <a:off x="1422963" y="4074898"/>
            <a:ext cx="447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2024 K-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해커톤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분과 예선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MLB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4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1771" y="3120828"/>
            <a:ext cx="2343298" cy="1318481"/>
          </a:xfrm>
          <a:prstGeom prst="rect">
            <a:avLst/>
          </a:prstGeom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AE43210-AD2A-F9D1-6744-C9E8FE1D7711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79B65-B0B8-B9A0-EB05-032C2226D55B}"/>
              </a:ext>
            </a:extLst>
          </p:cNvPr>
          <p:cNvSpPr txBox="1"/>
          <p:nvPr/>
        </p:nvSpPr>
        <p:spPr>
          <a:xfrm>
            <a:off x="684091" y="1310881"/>
            <a:ext cx="221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고객 니즈 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3BA69F-8903-8548-A940-F1A938DA183B}"/>
              </a:ext>
            </a:extLst>
          </p:cNvPr>
          <p:cNvCxnSpPr>
            <a:cxnSpLocks/>
          </p:cNvCxnSpPr>
          <p:nvPr/>
        </p:nvCxnSpPr>
        <p:spPr>
          <a:xfrm>
            <a:off x="2865120" y="1488332"/>
            <a:ext cx="8292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BA67983D-2277-CAEC-F158-A4BF5E111A65}"/>
              </a:ext>
            </a:extLst>
          </p:cNvPr>
          <p:cNvSpPr/>
          <p:nvPr/>
        </p:nvSpPr>
        <p:spPr>
          <a:xfrm>
            <a:off x="1353240" y="1893404"/>
            <a:ext cx="2458720" cy="631278"/>
          </a:xfrm>
          <a:prstGeom prst="round2SameRect">
            <a:avLst>
              <a:gd name="adj1" fmla="val 23269"/>
              <a:gd name="adj2" fmla="val 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위쪽 모서리 49">
            <a:extLst>
              <a:ext uri="{FF2B5EF4-FFF2-40B4-BE49-F238E27FC236}">
                <a16:creationId xmlns:a16="http://schemas.microsoft.com/office/drawing/2014/main" id="{2841B420-ED1A-2E0E-E865-D2EE42C4AD8F}"/>
              </a:ext>
            </a:extLst>
          </p:cNvPr>
          <p:cNvSpPr/>
          <p:nvPr/>
        </p:nvSpPr>
        <p:spPr>
          <a:xfrm>
            <a:off x="1041821" y="1885723"/>
            <a:ext cx="2458720" cy="631278"/>
          </a:xfrm>
          <a:prstGeom prst="round2SameRect">
            <a:avLst>
              <a:gd name="adj1" fmla="val 23269"/>
              <a:gd name="adj2" fmla="val 0"/>
            </a:avLst>
          </a:prstGeom>
          <a:solidFill>
            <a:srgbClr val="FC522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3AC6B5B-432C-5FF1-1B15-6F3F5D9D10D7}"/>
              </a:ext>
            </a:extLst>
          </p:cNvPr>
          <p:cNvSpPr/>
          <p:nvPr/>
        </p:nvSpPr>
        <p:spPr>
          <a:xfrm>
            <a:off x="1030135" y="2283002"/>
            <a:ext cx="4922990" cy="1497067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8D5B39-DF84-A5E0-05D8-D4D2791AAE8F}"/>
              </a:ext>
            </a:extLst>
          </p:cNvPr>
          <p:cNvSpPr txBox="1"/>
          <p:nvPr/>
        </p:nvSpPr>
        <p:spPr>
          <a:xfrm>
            <a:off x="1418830" y="1942853"/>
            <a:ext cx="177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USER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PERSONA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04E65A-1F22-1347-AC36-8B364EF6D362}"/>
              </a:ext>
            </a:extLst>
          </p:cNvPr>
          <p:cNvSpPr txBox="1"/>
          <p:nvPr/>
        </p:nvSpPr>
        <p:spPr>
          <a:xfrm>
            <a:off x="1154968" y="2706084"/>
            <a:ext cx="754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대에서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 초반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대학생 혹은 직장인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1~3km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정도의 거리를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5~10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 동안 킥보드를 사용해 이동하고자 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5" name="사각형: 둥근 위쪽 모서리 54">
            <a:extLst>
              <a:ext uri="{FF2B5EF4-FFF2-40B4-BE49-F238E27FC236}">
                <a16:creationId xmlns:a16="http://schemas.microsoft.com/office/drawing/2014/main" id="{A012CE00-B002-FDF8-B90D-3B9E18CEE1C5}"/>
              </a:ext>
            </a:extLst>
          </p:cNvPr>
          <p:cNvSpPr/>
          <p:nvPr/>
        </p:nvSpPr>
        <p:spPr>
          <a:xfrm>
            <a:off x="1040294" y="4001369"/>
            <a:ext cx="2458720" cy="631278"/>
          </a:xfrm>
          <a:prstGeom prst="round2SameRect">
            <a:avLst>
              <a:gd name="adj1" fmla="val 23269"/>
              <a:gd name="adj2" fmla="val 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위쪽 모서리 55">
            <a:extLst>
              <a:ext uri="{FF2B5EF4-FFF2-40B4-BE49-F238E27FC236}">
                <a16:creationId xmlns:a16="http://schemas.microsoft.com/office/drawing/2014/main" id="{5CCC5D62-9E08-0980-6F17-167DCA3B841A}"/>
              </a:ext>
            </a:extLst>
          </p:cNvPr>
          <p:cNvSpPr/>
          <p:nvPr/>
        </p:nvSpPr>
        <p:spPr>
          <a:xfrm>
            <a:off x="1353240" y="4001193"/>
            <a:ext cx="2458720" cy="631278"/>
          </a:xfrm>
          <a:prstGeom prst="round2SameRect">
            <a:avLst>
              <a:gd name="adj1" fmla="val 23269"/>
              <a:gd name="adj2" fmla="val 0"/>
            </a:avLst>
          </a:prstGeom>
          <a:solidFill>
            <a:srgbClr val="FC522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8E6F57C-1A44-5849-EF25-F7E9AA27F6BB}"/>
              </a:ext>
            </a:extLst>
          </p:cNvPr>
          <p:cNvSpPr/>
          <p:nvPr/>
        </p:nvSpPr>
        <p:spPr>
          <a:xfrm>
            <a:off x="1030135" y="4401685"/>
            <a:ext cx="4922990" cy="1473820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316184-69AF-39F1-16BE-6918F0B2460E}"/>
              </a:ext>
            </a:extLst>
          </p:cNvPr>
          <p:cNvSpPr txBox="1"/>
          <p:nvPr/>
        </p:nvSpPr>
        <p:spPr>
          <a:xfrm>
            <a:off x="1792519" y="4061137"/>
            <a:ext cx="607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USER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PERSONA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8771B7-9E03-24A5-114F-6721818E741B}"/>
              </a:ext>
            </a:extLst>
          </p:cNvPr>
          <p:cNvSpPr txBox="1"/>
          <p:nvPr/>
        </p:nvSpPr>
        <p:spPr>
          <a:xfrm>
            <a:off x="1154968" y="4814636"/>
            <a:ext cx="7541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대에서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 초반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대학생 혹은 직장인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3~5km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정도의 거리를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10~20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 동안 킥보드를 사용해 이동하고자 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529895A-94EE-0AF1-C659-1AD5CBA7463C}"/>
              </a:ext>
            </a:extLst>
          </p:cNvPr>
          <p:cNvGrpSpPr/>
          <p:nvPr/>
        </p:nvGrpSpPr>
        <p:grpSpPr>
          <a:xfrm>
            <a:off x="6486491" y="2168372"/>
            <a:ext cx="2684206" cy="1447043"/>
            <a:chOff x="5177166" y="3064136"/>
            <a:chExt cx="2684206" cy="144704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61AF04-2C64-18B1-6B8D-032553181C3E}"/>
                </a:ext>
              </a:extLst>
            </p:cNvPr>
            <p:cNvSpPr/>
            <p:nvPr/>
          </p:nvSpPr>
          <p:spPr>
            <a:xfrm>
              <a:off x="5177166" y="3064136"/>
              <a:ext cx="2684206" cy="14470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헬멧 및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킥보드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대여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FE7C10A-39E5-B960-C748-B955C04B888E}"/>
                </a:ext>
              </a:extLst>
            </p:cNvPr>
            <p:cNvSpPr txBox="1"/>
            <p:nvPr/>
          </p:nvSpPr>
          <p:spPr>
            <a:xfrm>
              <a:off x="5186998" y="3089831"/>
              <a:ext cx="1750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rPr>
                <a:t>Activity 1</a:t>
              </a:r>
              <a:endParaRPr lang="ko-KR" altLang="en-US" sz="1000" b="1" dirty="0">
                <a:solidFill>
                  <a:sysClr val="windowText" lastClr="000000"/>
                </a:solidFill>
                <a:latin typeface="+mj-ea"/>
                <a:ea typeface="+mj-ea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7C85A9F5-C936-C86C-D449-4D2009847A38}"/>
              </a:ext>
            </a:extLst>
          </p:cNvPr>
          <p:cNvSpPr/>
          <p:nvPr/>
        </p:nvSpPr>
        <p:spPr>
          <a:xfrm rot="10800000">
            <a:off x="8853168" y="2167941"/>
            <a:ext cx="317561" cy="330465"/>
          </a:xfrm>
          <a:prstGeom prst="rtTriangle">
            <a:avLst/>
          </a:prstGeom>
          <a:solidFill>
            <a:schemeClr val="bg1"/>
          </a:solidFill>
          <a:ln w="952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각 삼각형 74">
            <a:extLst>
              <a:ext uri="{FF2B5EF4-FFF2-40B4-BE49-F238E27FC236}">
                <a16:creationId xmlns:a16="http://schemas.microsoft.com/office/drawing/2014/main" id="{FFB9858A-FC4E-638D-CE0F-8199A7F3FF6E}"/>
              </a:ext>
            </a:extLst>
          </p:cNvPr>
          <p:cNvSpPr/>
          <p:nvPr/>
        </p:nvSpPr>
        <p:spPr>
          <a:xfrm>
            <a:off x="8849010" y="2175349"/>
            <a:ext cx="317561" cy="330465"/>
          </a:xfrm>
          <a:prstGeom prst="rtTriangle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951E839-76CC-95A7-87F0-BF2ABAEE3540}"/>
              </a:ext>
            </a:extLst>
          </p:cNvPr>
          <p:cNvGrpSpPr/>
          <p:nvPr/>
        </p:nvGrpSpPr>
        <p:grpSpPr>
          <a:xfrm>
            <a:off x="7387153" y="3298634"/>
            <a:ext cx="2684786" cy="1447221"/>
            <a:chOff x="7285553" y="3257994"/>
            <a:chExt cx="2684786" cy="1447221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E0029DDE-7527-AB7C-9FDB-A787F54C588C}"/>
                </a:ext>
              </a:extLst>
            </p:cNvPr>
            <p:cNvGrpSpPr/>
            <p:nvPr/>
          </p:nvGrpSpPr>
          <p:grpSpPr>
            <a:xfrm>
              <a:off x="7285553" y="3258172"/>
              <a:ext cx="2684206" cy="1447043"/>
              <a:chOff x="8375108" y="3064136"/>
              <a:chExt cx="2684206" cy="1447043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5157AD3-EA44-B705-3191-CAF2BC6FE3DA}"/>
                  </a:ext>
                </a:extLst>
              </p:cNvPr>
              <p:cNvSpPr/>
              <p:nvPr/>
            </p:nvSpPr>
            <p:spPr>
              <a:xfrm>
                <a:off x="8375108" y="3064136"/>
                <a:ext cx="2684206" cy="144704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헬멧 이용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6DF9FD-6ADB-EF42-0281-E78AD75568F0}"/>
                  </a:ext>
                </a:extLst>
              </p:cNvPr>
              <p:cNvSpPr txBox="1"/>
              <p:nvPr/>
            </p:nvSpPr>
            <p:spPr>
              <a:xfrm>
                <a:off x="8386265" y="3089830"/>
                <a:ext cx="175014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+mj-ea"/>
                    <a:ea typeface="+mj-ea"/>
                    <a:cs typeface="Pretendard SemiBold" panose="02000703000000020004" pitchFamily="50" charset="-127"/>
                  </a:rPr>
                  <a:t>Activity 2</a:t>
                </a:r>
                <a:endParaRPr lang="ko-KR" altLang="en-US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76" name="직각 삼각형 75">
              <a:extLst>
                <a:ext uri="{FF2B5EF4-FFF2-40B4-BE49-F238E27FC236}">
                  <a16:creationId xmlns:a16="http://schemas.microsoft.com/office/drawing/2014/main" id="{F7434684-A11B-2017-6C81-82479A474571}"/>
                </a:ext>
              </a:extLst>
            </p:cNvPr>
            <p:cNvSpPr/>
            <p:nvPr/>
          </p:nvSpPr>
          <p:spPr>
            <a:xfrm rot="10800000">
              <a:off x="9652778" y="3257994"/>
              <a:ext cx="317561" cy="330465"/>
            </a:xfrm>
            <a:prstGeom prst="rtTriangle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01DD77C8-3E77-699B-4A27-4AFC9CBA50CA}"/>
                </a:ext>
              </a:extLst>
            </p:cNvPr>
            <p:cNvSpPr/>
            <p:nvPr/>
          </p:nvSpPr>
          <p:spPr>
            <a:xfrm>
              <a:off x="9647433" y="3264366"/>
              <a:ext cx="317561" cy="330465"/>
            </a:xfrm>
            <a:prstGeom prst="rtTriangl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77519A1-D7D1-8DDE-F7D5-9DB7918C0CD8}"/>
              </a:ext>
            </a:extLst>
          </p:cNvPr>
          <p:cNvGrpSpPr/>
          <p:nvPr/>
        </p:nvGrpSpPr>
        <p:grpSpPr>
          <a:xfrm>
            <a:off x="8538035" y="4433300"/>
            <a:ext cx="2688331" cy="1447043"/>
            <a:chOff x="8538035" y="4433300"/>
            <a:chExt cx="2688331" cy="144704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91A45C0A-B1DB-9C6C-30FB-921931407A2D}"/>
                </a:ext>
              </a:extLst>
            </p:cNvPr>
            <p:cNvGrpSpPr/>
            <p:nvPr/>
          </p:nvGrpSpPr>
          <p:grpSpPr>
            <a:xfrm>
              <a:off x="8538035" y="4433300"/>
              <a:ext cx="2684206" cy="1447043"/>
              <a:chOff x="11594512" y="3064136"/>
              <a:chExt cx="2684206" cy="1447043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18ADEE0-964D-5276-EF85-C29367AB3FD4}"/>
                  </a:ext>
                </a:extLst>
              </p:cNvPr>
              <p:cNvSpPr/>
              <p:nvPr/>
            </p:nvSpPr>
            <p:spPr>
              <a:xfrm>
                <a:off x="11594512" y="3064136"/>
                <a:ext cx="2684206" cy="144704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헬멧 및 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킥보드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반납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B1150E-8194-75FB-435F-6E6137D60041}"/>
                  </a:ext>
                </a:extLst>
              </p:cNvPr>
              <p:cNvSpPr txBox="1"/>
              <p:nvPr/>
            </p:nvSpPr>
            <p:spPr>
              <a:xfrm>
                <a:off x="11597637" y="3089830"/>
                <a:ext cx="175014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ysClr val="windowText" lastClr="000000"/>
                    </a:solidFill>
                    <a:latin typeface="+mj-ea"/>
                    <a:ea typeface="+mj-ea"/>
                    <a:cs typeface="Pretendard SemiBold" panose="02000703000000020004" pitchFamily="50" charset="-127"/>
                  </a:rPr>
                  <a:t>Activity 3</a:t>
                </a:r>
                <a:endParaRPr lang="ko-KR" altLang="en-US" sz="1000" b="1" dirty="0">
                  <a:solidFill>
                    <a:sysClr val="windowText" lastClr="000000"/>
                  </a:solidFill>
                  <a:latin typeface="+mj-ea"/>
                  <a:ea typeface="+mj-ea"/>
                  <a:cs typeface="Pretendard SemiBold" panose="02000703000000020004" pitchFamily="50" charset="-127"/>
                </a:endParaRPr>
              </a:p>
            </p:txBody>
          </p:sp>
        </p:grp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4F260DEB-A79C-6132-A0D6-05898EE6D574}"/>
                </a:ext>
              </a:extLst>
            </p:cNvPr>
            <p:cNvSpPr/>
            <p:nvPr/>
          </p:nvSpPr>
          <p:spPr>
            <a:xfrm rot="10800000">
              <a:off x="10908805" y="4433409"/>
              <a:ext cx="317561" cy="330465"/>
            </a:xfrm>
            <a:prstGeom prst="rtTriangle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D0452213-5AAE-64D2-585B-8096E60712C1}"/>
                </a:ext>
              </a:extLst>
            </p:cNvPr>
            <p:cNvSpPr/>
            <p:nvPr/>
          </p:nvSpPr>
          <p:spPr>
            <a:xfrm>
              <a:off x="10898604" y="4437349"/>
              <a:ext cx="317561" cy="330465"/>
            </a:xfrm>
            <a:prstGeom prst="rtTriangle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089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1771" y="3120828"/>
            <a:ext cx="2343298" cy="1318481"/>
          </a:xfrm>
          <a:prstGeom prst="rect">
            <a:avLst/>
          </a:prstGeom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AE43210-AD2A-F9D1-6744-C9E8FE1D7711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79B65-B0B8-B9A0-EB05-032C2226D55B}"/>
              </a:ext>
            </a:extLst>
          </p:cNvPr>
          <p:cNvSpPr txBox="1"/>
          <p:nvPr/>
        </p:nvSpPr>
        <p:spPr>
          <a:xfrm>
            <a:off x="684091" y="1310881"/>
            <a:ext cx="221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고객 니즈 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3BA69F-8903-8548-A940-F1A938DA183B}"/>
              </a:ext>
            </a:extLst>
          </p:cNvPr>
          <p:cNvCxnSpPr>
            <a:cxnSpLocks/>
          </p:cNvCxnSpPr>
          <p:nvPr/>
        </p:nvCxnSpPr>
        <p:spPr>
          <a:xfrm>
            <a:off x="2865120" y="1488332"/>
            <a:ext cx="82925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345C8A-953B-F949-9A0F-A5F1461D7193}"/>
              </a:ext>
            </a:extLst>
          </p:cNvPr>
          <p:cNvGrpSpPr/>
          <p:nvPr/>
        </p:nvGrpSpPr>
        <p:grpSpPr>
          <a:xfrm>
            <a:off x="1025233" y="2030822"/>
            <a:ext cx="4739875" cy="3712402"/>
            <a:chOff x="6486491" y="2167941"/>
            <a:chExt cx="4739875" cy="371240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256AC82-7E6D-BA5C-FD64-4119308971C8}"/>
                </a:ext>
              </a:extLst>
            </p:cNvPr>
            <p:cNvGrpSpPr/>
            <p:nvPr/>
          </p:nvGrpSpPr>
          <p:grpSpPr>
            <a:xfrm>
              <a:off x="6486491" y="2167941"/>
              <a:ext cx="2684238" cy="1447474"/>
              <a:chOff x="6486491" y="2167941"/>
              <a:chExt cx="2684238" cy="1447474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6529895A-94EE-0AF1-C659-1AD5CBA7463C}"/>
                  </a:ext>
                </a:extLst>
              </p:cNvPr>
              <p:cNvGrpSpPr/>
              <p:nvPr/>
            </p:nvGrpSpPr>
            <p:grpSpPr>
              <a:xfrm>
                <a:off x="6486491" y="2168372"/>
                <a:ext cx="2684206" cy="1447043"/>
                <a:chOff x="5177166" y="3064136"/>
                <a:chExt cx="2684206" cy="1447043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7861AF04-2C64-18B1-6B8D-032553181C3E}"/>
                    </a:ext>
                  </a:extLst>
                </p:cNvPr>
                <p:cNvSpPr/>
                <p:nvPr/>
              </p:nvSpPr>
              <p:spPr>
                <a:xfrm>
                  <a:off x="5177166" y="3064136"/>
                  <a:ext cx="2684206" cy="144704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헬멧 및 </a:t>
                  </a:r>
                  <a:r>
                    <a:rPr lang="ko-KR" altLang="en-US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킥보드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대여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FE7C10A-39E5-B960-C748-B955C04B888E}"/>
                    </a:ext>
                  </a:extLst>
                </p:cNvPr>
                <p:cNvSpPr txBox="1"/>
                <p:nvPr/>
              </p:nvSpPr>
              <p:spPr>
                <a:xfrm>
                  <a:off x="5186998" y="3089831"/>
                  <a:ext cx="175014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ysClr val="windowText" lastClr="000000"/>
                      </a:solidFill>
                      <a:latin typeface="+mj-ea"/>
                      <a:ea typeface="+mj-ea"/>
                      <a:cs typeface="Pretendard SemiBold" panose="02000703000000020004" pitchFamily="50" charset="-127"/>
                    </a:rPr>
                    <a:t>Activity 1</a:t>
                  </a:r>
                  <a:endParaRPr lang="ko-KR" altLang="en-US" sz="1000" b="1" dirty="0">
                    <a:solidFill>
                      <a:sysClr val="windowText" lastClr="000000"/>
                    </a:solidFill>
                    <a:latin typeface="+mj-ea"/>
                    <a:ea typeface="+mj-ea"/>
                    <a:cs typeface="Pretendard SemiBold" panose="02000703000000020004" pitchFamily="50" charset="-127"/>
                  </a:endParaRPr>
                </a:p>
              </p:txBody>
            </p:sp>
          </p:grpSp>
          <p:sp>
            <p:nvSpPr>
              <p:cNvPr id="74" name="직각 삼각형 73">
                <a:extLst>
                  <a:ext uri="{FF2B5EF4-FFF2-40B4-BE49-F238E27FC236}">
                    <a16:creationId xmlns:a16="http://schemas.microsoft.com/office/drawing/2014/main" id="{7C85A9F5-C936-C86C-D449-4D2009847A38}"/>
                  </a:ext>
                </a:extLst>
              </p:cNvPr>
              <p:cNvSpPr/>
              <p:nvPr/>
            </p:nvSpPr>
            <p:spPr>
              <a:xfrm rot="10800000">
                <a:off x="8853168" y="2167941"/>
                <a:ext cx="317561" cy="330465"/>
              </a:xfrm>
              <a:prstGeom prst="rtTriangle">
                <a:avLst/>
              </a:prstGeom>
              <a:solidFill>
                <a:schemeClr val="bg1"/>
              </a:solidFill>
              <a:ln w="952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각 삼각형 74">
                <a:extLst>
                  <a:ext uri="{FF2B5EF4-FFF2-40B4-BE49-F238E27FC236}">
                    <a16:creationId xmlns:a16="http://schemas.microsoft.com/office/drawing/2014/main" id="{FFB9858A-FC4E-638D-CE0F-8199A7F3FF6E}"/>
                  </a:ext>
                </a:extLst>
              </p:cNvPr>
              <p:cNvSpPr/>
              <p:nvPr/>
            </p:nvSpPr>
            <p:spPr>
              <a:xfrm>
                <a:off x="8849010" y="2175349"/>
                <a:ext cx="317561" cy="330465"/>
              </a:xfrm>
              <a:prstGeom prst="rtTriangle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951E839-76CC-95A7-87F0-BF2ABAEE3540}"/>
                </a:ext>
              </a:extLst>
            </p:cNvPr>
            <p:cNvGrpSpPr/>
            <p:nvPr/>
          </p:nvGrpSpPr>
          <p:grpSpPr>
            <a:xfrm>
              <a:off x="7387153" y="3298634"/>
              <a:ext cx="2684786" cy="1447221"/>
              <a:chOff x="7285553" y="3257994"/>
              <a:chExt cx="2684786" cy="1447221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E0029DDE-7527-AB7C-9FDB-A787F54C588C}"/>
                  </a:ext>
                </a:extLst>
              </p:cNvPr>
              <p:cNvGrpSpPr/>
              <p:nvPr/>
            </p:nvGrpSpPr>
            <p:grpSpPr>
              <a:xfrm>
                <a:off x="7285553" y="3258172"/>
                <a:ext cx="2684206" cy="1447043"/>
                <a:chOff x="8375108" y="3064136"/>
                <a:chExt cx="2684206" cy="1447043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D5157AD3-EA44-B705-3191-CAF2BC6FE3DA}"/>
                    </a:ext>
                  </a:extLst>
                </p:cNvPr>
                <p:cNvSpPr/>
                <p:nvPr/>
              </p:nvSpPr>
              <p:spPr>
                <a:xfrm>
                  <a:off x="8375108" y="3064136"/>
                  <a:ext cx="2684206" cy="144704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헬멧 이용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36DF9FD-6ADB-EF42-0281-E78AD75568F0}"/>
                    </a:ext>
                  </a:extLst>
                </p:cNvPr>
                <p:cNvSpPr txBox="1"/>
                <p:nvPr/>
              </p:nvSpPr>
              <p:spPr>
                <a:xfrm>
                  <a:off x="8386265" y="3089830"/>
                  <a:ext cx="175014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ysClr val="windowText" lastClr="000000"/>
                      </a:solidFill>
                      <a:latin typeface="+mj-ea"/>
                      <a:ea typeface="+mj-ea"/>
                      <a:cs typeface="Pretendard SemiBold" panose="02000703000000020004" pitchFamily="50" charset="-127"/>
                    </a:rPr>
                    <a:t>Activity 2</a:t>
                  </a:r>
                  <a:endParaRPr lang="ko-KR" altLang="en-US" sz="1000" b="1" dirty="0">
                    <a:solidFill>
                      <a:sysClr val="windowText" lastClr="000000"/>
                    </a:solidFill>
                    <a:latin typeface="+mj-ea"/>
                    <a:ea typeface="+mj-ea"/>
                    <a:cs typeface="Pretendard SemiBold" panose="02000703000000020004" pitchFamily="50" charset="-127"/>
                  </a:endParaRPr>
                </a:p>
              </p:txBody>
            </p:sp>
          </p:grpSp>
          <p:sp>
            <p:nvSpPr>
              <p:cNvPr id="76" name="직각 삼각형 75">
                <a:extLst>
                  <a:ext uri="{FF2B5EF4-FFF2-40B4-BE49-F238E27FC236}">
                    <a16:creationId xmlns:a16="http://schemas.microsoft.com/office/drawing/2014/main" id="{F7434684-A11B-2017-6C81-82479A474571}"/>
                  </a:ext>
                </a:extLst>
              </p:cNvPr>
              <p:cNvSpPr/>
              <p:nvPr/>
            </p:nvSpPr>
            <p:spPr>
              <a:xfrm rot="10800000">
                <a:off x="9652778" y="3257994"/>
                <a:ext cx="317561" cy="330465"/>
              </a:xfrm>
              <a:prstGeom prst="rtTriangle">
                <a:avLst/>
              </a:prstGeom>
              <a:solidFill>
                <a:schemeClr val="bg1"/>
              </a:solidFill>
              <a:ln w="952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각 삼각형 76">
                <a:extLst>
                  <a:ext uri="{FF2B5EF4-FFF2-40B4-BE49-F238E27FC236}">
                    <a16:creationId xmlns:a16="http://schemas.microsoft.com/office/drawing/2014/main" id="{01DD77C8-3E77-699B-4A27-4AFC9CBA50CA}"/>
                  </a:ext>
                </a:extLst>
              </p:cNvPr>
              <p:cNvSpPr/>
              <p:nvPr/>
            </p:nvSpPr>
            <p:spPr>
              <a:xfrm>
                <a:off x="9647433" y="3264366"/>
                <a:ext cx="317561" cy="330465"/>
              </a:xfrm>
              <a:prstGeom prst="rtTriangle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77519A1-D7D1-8DDE-F7D5-9DB7918C0CD8}"/>
                </a:ext>
              </a:extLst>
            </p:cNvPr>
            <p:cNvGrpSpPr/>
            <p:nvPr/>
          </p:nvGrpSpPr>
          <p:grpSpPr>
            <a:xfrm>
              <a:off x="8538035" y="4433300"/>
              <a:ext cx="2688331" cy="1447043"/>
              <a:chOff x="8538035" y="4433300"/>
              <a:chExt cx="2688331" cy="144704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91A45C0A-B1DB-9C6C-30FB-921931407A2D}"/>
                  </a:ext>
                </a:extLst>
              </p:cNvPr>
              <p:cNvGrpSpPr/>
              <p:nvPr/>
            </p:nvGrpSpPr>
            <p:grpSpPr>
              <a:xfrm>
                <a:off x="8538035" y="4433300"/>
                <a:ext cx="2684206" cy="1447043"/>
                <a:chOff x="11594512" y="3064136"/>
                <a:chExt cx="2684206" cy="1447043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18ADEE0-964D-5276-EF85-C29367AB3FD4}"/>
                    </a:ext>
                  </a:extLst>
                </p:cNvPr>
                <p:cNvSpPr/>
                <p:nvPr/>
              </p:nvSpPr>
              <p:spPr>
                <a:xfrm>
                  <a:off x="11594512" y="3064136"/>
                  <a:ext cx="2684206" cy="144704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헬멧 및 </a:t>
                  </a:r>
                  <a:r>
                    <a:rPr lang="ko-KR" altLang="en-US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킥보드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반납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9B1150E-8194-75FB-435F-6E6137D60041}"/>
                    </a:ext>
                  </a:extLst>
                </p:cNvPr>
                <p:cNvSpPr txBox="1"/>
                <p:nvPr/>
              </p:nvSpPr>
              <p:spPr>
                <a:xfrm>
                  <a:off x="11597637" y="3089830"/>
                  <a:ext cx="175014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ysClr val="windowText" lastClr="000000"/>
                      </a:solidFill>
                      <a:latin typeface="+mj-ea"/>
                      <a:ea typeface="+mj-ea"/>
                      <a:cs typeface="Pretendard SemiBold" panose="02000703000000020004" pitchFamily="50" charset="-127"/>
                    </a:rPr>
                    <a:t>Activity 3</a:t>
                  </a:r>
                  <a:endParaRPr lang="ko-KR" altLang="en-US" sz="1000" b="1" dirty="0">
                    <a:solidFill>
                      <a:sysClr val="windowText" lastClr="000000"/>
                    </a:solidFill>
                    <a:latin typeface="+mj-ea"/>
                    <a:ea typeface="+mj-ea"/>
                    <a:cs typeface="Pretendard SemiBold" panose="02000703000000020004" pitchFamily="50" charset="-127"/>
                  </a:endParaRPr>
                </a:p>
              </p:txBody>
            </p:sp>
          </p:grpSp>
          <p:sp>
            <p:nvSpPr>
              <p:cNvPr id="78" name="직각 삼각형 77">
                <a:extLst>
                  <a:ext uri="{FF2B5EF4-FFF2-40B4-BE49-F238E27FC236}">
                    <a16:creationId xmlns:a16="http://schemas.microsoft.com/office/drawing/2014/main" id="{4F260DEB-A79C-6132-A0D6-05898EE6D574}"/>
                  </a:ext>
                </a:extLst>
              </p:cNvPr>
              <p:cNvSpPr/>
              <p:nvPr/>
            </p:nvSpPr>
            <p:spPr>
              <a:xfrm rot="10800000">
                <a:off x="10908805" y="4433409"/>
                <a:ext cx="317561" cy="330465"/>
              </a:xfrm>
              <a:prstGeom prst="rtTriangle">
                <a:avLst/>
              </a:prstGeom>
              <a:solidFill>
                <a:schemeClr val="bg1"/>
              </a:solidFill>
              <a:ln w="952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각 삼각형 78">
                <a:extLst>
                  <a:ext uri="{FF2B5EF4-FFF2-40B4-BE49-F238E27FC236}">
                    <a16:creationId xmlns:a16="http://schemas.microsoft.com/office/drawing/2014/main" id="{D0452213-5AAE-64D2-585B-8096E60712C1}"/>
                  </a:ext>
                </a:extLst>
              </p:cNvPr>
              <p:cNvSpPr/>
              <p:nvPr/>
            </p:nvSpPr>
            <p:spPr>
              <a:xfrm>
                <a:off x="10898604" y="4437349"/>
                <a:ext cx="317561" cy="330465"/>
              </a:xfrm>
              <a:prstGeom prst="rtTriangle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826D18-8F82-E096-5EFF-379617190855}"/>
              </a:ext>
            </a:extLst>
          </p:cNvPr>
          <p:cNvSpPr/>
          <p:nvPr/>
        </p:nvSpPr>
        <p:spPr>
          <a:xfrm>
            <a:off x="6268870" y="1833198"/>
            <a:ext cx="5067723" cy="1324528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GPS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이용해 주변 대여소 찾기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어플을 통해 실시간 헬멧 재고를 표시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QR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코드 스캔을 통한 헬멧 잠금 해제</a:t>
            </a:r>
            <a:endParaRPr lang="en-US" altLang="ko-KR" sz="1200" i="0" u="none" strike="noStrike" kern="120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171450" marR="0" indent="-171450" algn="l" rtl="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가장 가까운 대여소 추천 및 거리 제공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marR="0" indent="-171450" algn="l" rtl="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헬멧 상태 체크리스트 제공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marR="0" indent="-171450" algn="l" rtl="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킥보드에 헬멧 포함 여부를 표시하는 필터</a:t>
            </a:r>
            <a:r>
              <a:rPr lang="en-US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제공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B745CF9-85F3-A128-0B9D-126A3EDF67CF}"/>
              </a:ext>
            </a:extLst>
          </p:cNvPr>
          <p:cNvSpPr/>
          <p:nvPr/>
        </p:nvSpPr>
        <p:spPr>
          <a:xfrm>
            <a:off x="6268871" y="3217703"/>
            <a:ext cx="5067723" cy="1488741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헬멧 사용 및 반납 방법 안내 팝업 제공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문제 발생 시 고객센터에 제보하는 기능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헬멧 내부 충격감지센서 탑재 및 자동 신고</a:t>
            </a: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시스템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헬멧이 떨어질 시 사용자 휴대폰으로 소리</a:t>
            </a: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알림 기능 추가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자동 신고 팝업 알림 간소화</a:t>
            </a:r>
            <a:r>
              <a:rPr lang="en-US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사용자가 짧은</a:t>
            </a: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조작만으로 신고 취소 가능</a:t>
            </a:r>
            <a:r>
              <a:rPr lang="en-US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골든타임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확보를 위한 신속한 </a:t>
            </a:r>
            <a:r>
              <a:rPr lang="en-US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119 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자동 신고 시스템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8EFF8D5-E566-60BA-16FD-40205A2AB74E}"/>
              </a:ext>
            </a:extLst>
          </p:cNvPr>
          <p:cNvSpPr/>
          <p:nvPr/>
        </p:nvSpPr>
        <p:spPr>
          <a:xfrm>
            <a:off x="6268872" y="4770254"/>
            <a:ext cx="5067722" cy="1324528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지정된 반납 장소에서의 </a:t>
            </a:r>
            <a:r>
              <a:rPr lang="en-US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QR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코드 스캔을 통한 반납 및 보증금 환급 시스템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반납 시 헬멧 상태 체크리스트 작성 기능 제공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반납 완료 시 휴대폰으로의 반납 완료 알림 전송</a:t>
            </a:r>
            <a:endParaRPr lang="en-US" altLang="ko-KR" sz="1200" i="0" u="none" strike="noStrike" kern="120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주변에 대여소가 </a:t>
            </a:r>
            <a:r>
              <a:rPr lang="ko-KR" altLang="ko-KR" sz="1200" i="0" u="none" strike="noStrike" kern="120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없을때의</a:t>
            </a: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주변 편의점 등 임시 반납 기능 추가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사용자 평가 요청 기능을 통해 서비스의 개선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  <a:p>
            <a:pPr marL="171450" indent="-171450" algn="l" rtl="0" eaLnBrk="1" fontAlgn="ctr" latin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방향성을 파악할 수 있도록 함</a:t>
            </a:r>
            <a:r>
              <a:rPr lang="en-US" altLang="ko-KR" sz="1200" i="0" u="none" strike="noStrike" kern="120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ko-KR" sz="120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2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79B65-B0B8-B9A0-EB05-032C2226D55B}"/>
              </a:ext>
            </a:extLst>
          </p:cNvPr>
          <p:cNvSpPr txBox="1"/>
          <p:nvPr/>
        </p:nvSpPr>
        <p:spPr>
          <a:xfrm>
            <a:off x="501211" y="1310881"/>
            <a:ext cx="3796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아이템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기술성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기본 설계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3BA69F-8903-8548-A940-F1A938DA183B}"/>
              </a:ext>
            </a:extLst>
          </p:cNvPr>
          <p:cNvCxnSpPr>
            <a:cxnSpLocks/>
          </p:cNvCxnSpPr>
          <p:nvPr/>
        </p:nvCxnSpPr>
        <p:spPr>
          <a:xfrm>
            <a:off x="4145280" y="1488332"/>
            <a:ext cx="70123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E79C3660-DE27-B58F-D082-FA11F3B09EC4}"/>
              </a:ext>
            </a:extLst>
          </p:cNvPr>
          <p:cNvSpPr/>
          <p:nvPr/>
        </p:nvSpPr>
        <p:spPr>
          <a:xfrm>
            <a:off x="1030134" y="1975756"/>
            <a:ext cx="1828799" cy="430888"/>
          </a:xfrm>
          <a:custGeom>
            <a:avLst/>
            <a:gdLst>
              <a:gd name="connsiteX0" fmla="*/ 452119 w 2478905"/>
              <a:gd name="connsiteY0" fmla="*/ 0 h 848360"/>
              <a:gd name="connsiteX1" fmla="*/ 580737 w 2478905"/>
              <a:gd name="connsiteY1" fmla="*/ 0 h 848360"/>
              <a:gd name="connsiteX2" fmla="*/ 904238 w 2478905"/>
              <a:gd name="connsiteY2" fmla="*/ 0 h 848360"/>
              <a:gd name="connsiteX3" fmla="*/ 1574665 w 2478905"/>
              <a:gd name="connsiteY3" fmla="*/ 0 h 848360"/>
              <a:gd name="connsiteX4" fmla="*/ 1930400 w 2478905"/>
              <a:gd name="connsiteY4" fmla="*/ 0 h 848360"/>
              <a:gd name="connsiteX5" fmla="*/ 2026785 w 2478905"/>
              <a:gd name="connsiteY5" fmla="*/ 0 h 848360"/>
              <a:gd name="connsiteX6" fmla="*/ 2478905 w 2478905"/>
              <a:gd name="connsiteY6" fmla="*/ 424180 h 848360"/>
              <a:gd name="connsiteX7" fmla="*/ 2026785 w 2478905"/>
              <a:gd name="connsiteY7" fmla="*/ 848360 h 848360"/>
              <a:gd name="connsiteX8" fmla="*/ 1574665 w 2478905"/>
              <a:gd name="connsiteY8" fmla="*/ 848360 h 848360"/>
              <a:gd name="connsiteX9" fmla="*/ 1574665 w 2478905"/>
              <a:gd name="connsiteY9" fmla="*/ 847446 h 848360"/>
              <a:gd name="connsiteX10" fmla="*/ 904238 w 2478905"/>
              <a:gd name="connsiteY10" fmla="*/ 847446 h 848360"/>
              <a:gd name="connsiteX11" fmla="*/ 904238 w 2478905"/>
              <a:gd name="connsiteY11" fmla="*/ 848360 h 848360"/>
              <a:gd name="connsiteX12" fmla="*/ 452119 w 2478905"/>
              <a:gd name="connsiteY12" fmla="*/ 848360 h 848360"/>
              <a:gd name="connsiteX13" fmla="*/ 0 w 2478905"/>
              <a:gd name="connsiteY13" fmla="*/ 424180 h 848360"/>
              <a:gd name="connsiteX14" fmla="*/ 452119 w 2478905"/>
              <a:gd name="connsiteY14" fmla="*/ 0 h 84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78905" h="848360">
                <a:moveTo>
                  <a:pt x="452119" y="0"/>
                </a:moveTo>
                <a:lnTo>
                  <a:pt x="580737" y="0"/>
                </a:lnTo>
                <a:lnTo>
                  <a:pt x="904238" y="0"/>
                </a:lnTo>
                <a:lnTo>
                  <a:pt x="1574665" y="0"/>
                </a:lnTo>
                <a:lnTo>
                  <a:pt x="1930400" y="0"/>
                </a:lnTo>
                <a:lnTo>
                  <a:pt x="2026785" y="0"/>
                </a:lnTo>
                <a:cubicBezTo>
                  <a:pt x="2276484" y="0"/>
                  <a:pt x="2478905" y="189912"/>
                  <a:pt x="2478905" y="424180"/>
                </a:cubicBezTo>
                <a:cubicBezTo>
                  <a:pt x="2478905" y="658448"/>
                  <a:pt x="2276484" y="848360"/>
                  <a:pt x="2026785" y="848360"/>
                </a:cubicBezTo>
                <a:lnTo>
                  <a:pt x="1574665" y="848360"/>
                </a:lnTo>
                <a:lnTo>
                  <a:pt x="1574665" y="847446"/>
                </a:lnTo>
                <a:lnTo>
                  <a:pt x="904238" y="847446"/>
                </a:lnTo>
                <a:lnTo>
                  <a:pt x="904238" y="848360"/>
                </a:lnTo>
                <a:lnTo>
                  <a:pt x="452119" y="848360"/>
                </a:lnTo>
                <a:cubicBezTo>
                  <a:pt x="202421" y="848360"/>
                  <a:pt x="0" y="658448"/>
                  <a:pt x="0" y="424180"/>
                </a:cubicBezTo>
                <a:cubicBezTo>
                  <a:pt x="0" y="189912"/>
                  <a:pt x="202421" y="0"/>
                  <a:pt x="45211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헬멧 디자인 및 설계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B4E3A9BF-644E-34FF-5EF6-F8EDB89D4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F62741BA-9251-D9AB-AD09-741AD015E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7029" y="-345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3C3718-C3EA-647D-51D4-7CCDD6AD49B6}"/>
              </a:ext>
            </a:extLst>
          </p:cNvPr>
          <p:cNvSpPr txBox="1"/>
          <p:nvPr/>
        </p:nvSpPr>
        <p:spPr>
          <a:xfrm>
            <a:off x="3023080" y="2021661"/>
            <a:ext cx="666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설계 고려사항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CAA8E7-615B-EC84-31EC-E5ADD4ADEFC7}"/>
              </a:ext>
            </a:extLst>
          </p:cNvPr>
          <p:cNvSpPr txBox="1"/>
          <p:nvPr/>
        </p:nvSpPr>
        <p:spPr>
          <a:xfrm>
            <a:off x="2680445" y="2816798"/>
            <a:ext cx="9404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배터리 </a:t>
            </a:r>
            <a:r>
              <a:rPr lang="en-US" altLang="ko-KR" sz="1400" dirty="0"/>
              <a:t>: </a:t>
            </a:r>
            <a:r>
              <a:rPr lang="ko-KR" altLang="en-US" sz="1400" dirty="0"/>
              <a:t>탑승자가 넘어졌을 때 충격을 받을 확률이 높으며</a:t>
            </a:r>
            <a:r>
              <a:rPr lang="en-US" altLang="ko-KR" sz="1400" dirty="0"/>
              <a:t>, </a:t>
            </a:r>
            <a:r>
              <a:rPr lang="ko-KR" altLang="en-US" sz="1400" dirty="0"/>
              <a:t>머리와 가까워 폭발이나 화재 발생 시 위험함</a:t>
            </a:r>
          </a:p>
          <a:p>
            <a:r>
              <a:rPr lang="ko-KR" altLang="en-US" sz="1400" dirty="0"/>
              <a:t>충격이 가해질 가능성이 가장 적은 헬멧의 후방에 배터리를 설치하기로 함</a:t>
            </a:r>
            <a:endParaRPr lang="en-US" altLang="ko-KR" sz="14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C24C033-FA44-E854-B86B-8B0B098EAC93}"/>
              </a:ext>
            </a:extLst>
          </p:cNvPr>
          <p:cNvGrpSpPr/>
          <p:nvPr/>
        </p:nvGrpSpPr>
        <p:grpSpPr>
          <a:xfrm>
            <a:off x="1522774" y="2527255"/>
            <a:ext cx="1061164" cy="743296"/>
            <a:chOff x="1543094" y="2527255"/>
            <a:chExt cx="1061164" cy="74329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F26B237-2987-6A5B-E8DC-53B5A8ED7718}"/>
                </a:ext>
              </a:extLst>
            </p:cNvPr>
            <p:cNvSpPr/>
            <p:nvPr/>
          </p:nvSpPr>
          <p:spPr>
            <a:xfrm>
              <a:off x="1687656" y="2930131"/>
              <a:ext cx="325120" cy="3404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8328A72-FB17-CE07-6448-EEA49241CB74}"/>
                </a:ext>
              </a:extLst>
            </p:cNvPr>
            <p:cNvGrpSpPr/>
            <p:nvPr/>
          </p:nvGrpSpPr>
          <p:grpSpPr>
            <a:xfrm>
              <a:off x="1543094" y="2527255"/>
              <a:ext cx="1061164" cy="657686"/>
              <a:chOff x="2012776" y="2615173"/>
              <a:chExt cx="1061164" cy="657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C931606-A6C7-8814-4479-7CAFE0AB60C4}"/>
                      </a:ext>
                    </a:extLst>
                  </p:cNvPr>
                  <p:cNvSpPr txBox="1"/>
                  <p:nvPr/>
                </p:nvSpPr>
                <p:spPr>
                  <a:xfrm>
                    <a:off x="2012776" y="2731236"/>
                    <a:ext cx="1061164" cy="54162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ko-KR" alt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/>
                          </m:rad>
                        </m:oMath>
                      </m:oMathPara>
                    </a14:m>
                    <a:endParaRPr lang="ko-KR" altLang="en-US" sz="28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FC931606-A6C7-8814-4479-7CAFE0AB60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2776" y="2731236"/>
                    <a:ext cx="1061164" cy="54162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FB4575A-B0E5-E1FC-CAC1-95A79CEF80ED}"/>
                  </a:ext>
                </a:extLst>
              </p:cNvPr>
              <p:cNvSpPr/>
              <p:nvPr/>
            </p:nvSpPr>
            <p:spPr>
              <a:xfrm>
                <a:off x="2491816" y="2615173"/>
                <a:ext cx="571964" cy="5840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F4A732F4-9BF3-7005-16B6-E8FA2DA31C55}"/>
              </a:ext>
            </a:extLst>
          </p:cNvPr>
          <p:cNvGrpSpPr/>
          <p:nvPr/>
        </p:nvGrpSpPr>
        <p:grpSpPr>
          <a:xfrm>
            <a:off x="1522774" y="3298756"/>
            <a:ext cx="1061164" cy="743296"/>
            <a:chOff x="1543094" y="2527255"/>
            <a:chExt cx="1061164" cy="743296"/>
          </a:xfrm>
        </p:grpSpPr>
        <p:sp>
          <p:nvSpPr>
            <p:cNvPr id="2057" name="직사각형 2056">
              <a:extLst>
                <a:ext uri="{FF2B5EF4-FFF2-40B4-BE49-F238E27FC236}">
                  <a16:creationId xmlns:a16="http://schemas.microsoft.com/office/drawing/2014/main" id="{22132F8A-0F5C-AF27-FA19-E0689ACB3C9A}"/>
                </a:ext>
              </a:extLst>
            </p:cNvPr>
            <p:cNvSpPr/>
            <p:nvPr/>
          </p:nvSpPr>
          <p:spPr>
            <a:xfrm>
              <a:off x="1687656" y="2930131"/>
              <a:ext cx="325120" cy="3404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58" name="그룹 2057">
              <a:extLst>
                <a:ext uri="{FF2B5EF4-FFF2-40B4-BE49-F238E27FC236}">
                  <a16:creationId xmlns:a16="http://schemas.microsoft.com/office/drawing/2014/main" id="{E6FA69E0-9140-1C03-1FE6-58D3FA6CF9B5}"/>
                </a:ext>
              </a:extLst>
            </p:cNvPr>
            <p:cNvGrpSpPr/>
            <p:nvPr/>
          </p:nvGrpSpPr>
          <p:grpSpPr>
            <a:xfrm>
              <a:off x="1543094" y="2527255"/>
              <a:ext cx="1061164" cy="657686"/>
              <a:chOff x="2012776" y="2615173"/>
              <a:chExt cx="1061164" cy="657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9" name="TextBox 2058">
                    <a:extLst>
                      <a:ext uri="{FF2B5EF4-FFF2-40B4-BE49-F238E27FC236}">
                        <a16:creationId xmlns:a16="http://schemas.microsoft.com/office/drawing/2014/main" id="{11E097CB-2520-79B3-3908-900AC543A9D7}"/>
                      </a:ext>
                    </a:extLst>
                  </p:cNvPr>
                  <p:cNvSpPr txBox="1"/>
                  <p:nvPr/>
                </p:nvSpPr>
                <p:spPr>
                  <a:xfrm>
                    <a:off x="2012776" y="2731236"/>
                    <a:ext cx="1061164" cy="54162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ko-KR" alt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/>
                          </m:rad>
                        </m:oMath>
                      </m:oMathPara>
                    </a14:m>
                    <a:endParaRPr lang="ko-KR" altLang="en-US" sz="2800" dirty="0"/>
                  </a:p>
                </p:txBody>
              </p:sp>
            </mc:Choice>
            <mc:Fallback xmlns="">
              <p:sp>
                <p:nvSpPr>
                  <p:cNvPr id="2059" name="TextBox 2058">
                    <a:extLst>
                      <a:ext uri="{FF2B5EF4-FFF2-40B4-BE49-F238E27FC236}">
                        <a16:creationId xmlns:a16="http://schemas.microsoft.com/office/drawing/2014/main" id="{11E097CB-2520-79B3-3908-900AC543A9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2776" y="2731236"/>
                    <a:ext cx="1061164" cy="54162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60" name="직사각형 2059">
                <a:extLst>
                  <a:ext uri="{FF2B5EF4-FFF2-40B4-BE49-F238E27FC236}">
                    <a16:creationId xmlns:a16="http://schemas.microsoft.com/office/drawing/2014/main" id="{59E7811D-3E53-EE54-D9E8-49EDD7B7B462}"/>
                  </a:ext>
                </a:extLst>
              </p:cNvPr>
              <p:cNvSpPr/>
              <p:nvPr/>
            </p:nvSpPr>
            <p:spPr>
              <a:xfrm>
                <a:off x="2491816" y="2615173"/>
                <a:ext cx="571964" cy="5840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61" name="그룹 2060">
            <a:extLst>
              <a:ext uri="{FF2B5EF4-FFF2-40B4-BE49-F238E27FC236}">
                <a16:creationId xmlns:a16="http://schemas.microsoft.com/office/drawing/2014/main" id="{F21F7275-3606-D71D-7900-7CAEF381FCB1}"/>
              </a:ext>
            </a:extLst>
          </p:cNvPr>
          <p:cNvGrpSpPr/>
          <p:nvPr/>
        </p:nvGrpSpPr>
        <p:grpSpPr>
          <a:xfrm>
            <a:off x="1522774" y="4070257"/>
            <a:ext cx="1061164" cy="743296"/>
            <a:chOff x="1543094" y="2527255"/>
            <a:chExt cx="1061164" cy="743296"/>
          </a:xfrm>
        </p:grpSpPr>
        <p:sp>
          <p:nvSpPr>
            <p:cNvPr id="2062" name="직사각형 2061">
              <a:extLst>
                <a:ext uri="{FF2B5EF4-FFF2-40B4-BE49-F238E27FC236}">
                  <a16:creationId xmlns:a16="http://schemas.microsoft.com/office/drawing/2014/main" id="{1DEF9D37-6A36-1199-D09C-1B063D6863D6}"/>
                </a:ext>
              </a:extLst>
            </p:cNvPr>
            <p:cNvSpPr/>
            <p:nvPr/>
          </p:nvSpPr>
          <p:spPr>
            <a:xfrm>
              <a:off x="1687656" y="2930131"/>
              <a:ext cx="325120" cy="3404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63" name="그룹 2062">
              <a:extLst>
                <a:ext uri="{FF2B5EF4-FFF2-40B4-BE49-F238E27FC236}">
                  <a16:creationId xmlns:a16="http://schemas.microsoft.com/office/drawing/2014/main" id="{76E6B5FC-1349-B98F-A30F-80C70121A7FD}"/>
                </a:ext>
              </a:extLst>
            </p:cNvPr>
            <p:cNvGrpSpPr/>
            <p:nvPr/>
          </p:nvGrpSpPr>
          <p:grpSpPr>
            <a:xfrm>
              <a:off x="1543094" y="2527255"/>
              <a:ext cx="1061164" cy="657686"/>
              <a:chOff x="2012776" y="2615173"/>
              <a:chExt cx="1061164" cy="657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4" name="TextBox 2063">
                    <a:extLst>
                      <a:ext uri="{FF2B5EF4-FFF2-40B4-BE49-F238E27FC236}">
                        <a16:creationId xmlns:a16="http://schemas.microsoft.com/office/drawing/2014/main" id="{95B1D11F-DA78-46D1-72AE-B96E0B89C1C6}"/>
                      </a:ext>
                    </a:extLst>
                  </p:cNvPr>
                  <p:cNvSpPr txBox="1"/>
                  <p:nvPr/>
                </p:nvSpPr>
                <p:spPr>
                  <a:xfrm>
                    <a:off x="2012776" y="2731236"/>
                    <a:ext cx="1061164" cy="54162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ko-KR" alt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/>
                          </m:rad>
                        </m:oMath>
                      </m:oMathPara>
                    </a14:m>
                    <a:endParaRPr lang="ko-KR" altLang="en-US" sz="2800" dirty="0"/>
                  </a:p>
                </p:txBody>
              </p:sp>
            </mc:Choice>
            <mc:Fallback xmlns="">
              <p:sp>
                <p:nvSpPr>
                  <p:cNvPr id="2064" name="TextBox 2063">
                    <a:extLst>
                      <a:ext uri="{FF2B5EF4-FFF2-40B4-BE49-F238E27FC236}">
                        <a16:creationId xmlns:a16="http://schemas.microsoft.com/office/drawing/2014/main" id="{95B1D11F-DA78-46D1-72AE-B96E0B89C1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2776" y="2731236"/>
                    <a:ext cx="1061164" cy="54162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65" name="직사각형 2064">
                <a:extLst>
                  <a:ext uri="{FF2B5EF4-FFF2-40B4-BE49-F238E27FC236}">
                    <a16:creationId xmlns:a16="http://schemas.microsoft.com/office/drawing/2014/main" id="{0D8F01BD-B55A-A780-2209-B31F0D7E1434}"/>
                  </a:ext>
                </a:extLst>
              </p:cNvPr>
              <p:cNvSpPr/>
              <p:nvPr/>
            </p:nvSpPr>
            <p:spPr>
              <a:xfrm>
                <a:off x="2491816" y="2615173"/>
                <a:ext cx="571964" cy="5840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66" name="그룹 2065">
            <a:extLst>
              <a:ext uri="{FF2B5EF4-FFF2-40B4-BE49-F238E27FC236}">
                <a16:creationId xmlns:a16="http://schemas.microsoft.com/office/drawing/2014/main" id="{5C54FB74-D3F3-E2C0-639B-267DE7E20585}"/>
              </a:ext>
            </a:extLst>
          </p:cNvPr>
          <p:cNvGrpSpPr/>
          <p:nvPr/>
        </p:nvGrpSpPr>
        <p:grpSpPr>
          <a:xfrm>
            <a:off x="1522774" y="4841759"/>
            <a:ext cx="1061164" cy="743296"/>
            <a:chOff x="1543094" y="2527255"/>
            <a:chExt cx="1061164" cy="743296"/>
          </a:xfrm>
        </p:grpSpPr>
        <p:sp>
          <p:nvSpPr>
            <p:cNvPr id="2067" name="직사각형 2066">
              <a:extLst>
                <a:ext uri="{FF2B5EF4-FFF2-40B4-BE49-F238E27FC236}">
                  <a16:creationId xmlns:a16="http://schemas.microsoft.com/office/drawing/2014/main" id="{62631285-9255-E0E1-D4B4-AAFDD8E64EF5}"/>
                </a:ext>
              </a:extLst>
            </p:cNvPr>
            <p:cNvSpPr/>
            <p:nvPr/>
          </p:nvSpPr>
          <p:spPr>
            <a:xfrm>
              <a:off x="1687656" y="2930131"/>
              <a:ext cx="325120" cy="3404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68" name="그룹 2067">
              <a:extLst>
                <a:ext uri="{FF2B5EF4-FFF2-40B4-BE49-F238E27FC236}">
                  <a16:creationId xmlns:a16="http://schemas.microsoft.com/office/drawing/2014/main" id="{63844D6F-5A5B-5272-3482-6D8340AB64DC}"/>
                </a:ext>
              </a:extLst>
            </p:cNvPr>
            <p:cNvGrpSpPr/>
            <p:nvPr/>
          </p:nvGrpSpPr>
          <p:grpSpPr>
            <a:xfrm>
              <a:off x="1543094" y="2527255"/>
              <a:ext cx="1061164" cy="657686"/>
              <a:chOff x="2012776" y="2615173"/>
              <a:chExt cx="1061164" cy="657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9" name="TextBox 2068">
                    <a:extLst>
                      <a:ext uri="{FF2B5EF4-FFF2-40B4-BE49-F238E27FC236}">
                        <a16:creationId xmlns:a16="http://schemas.microsoft.com/office/drawing/2014/main" id="{CE71A338-B849-35C5-FF3C-A3BBBCE19241}"/>
                      </a:ext>
                    </a:extLst>
                  </p:cNvPr>
                  <p:cNvSpPr txBox="1"/>
                  <p:nvPr/>
                </p:nvSpPr>
                <p:spPr>
                  <a:xfrm>
                    <a:off x="2012776" y="2731236"/>
                    <a:ext cx="1061164" cy="54162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ko-KR" alt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/>
                          </m:rad>
                        </m:oMath>
                      </m:oMathPara>
                    </a14:m>
                    <a:endParaRPr lang="ko-KR" altLang="en-US" sz="2800" dirty="0"/>
                  </a:p>
                </p:txBody>
              </p:sp>
            </mc:Choice>
            <mc:Fallback xmlns="">
              <p:sp>
                <p:nvSpPr>
                  <p:cNvPr id="2069" name="TextBox 2068">
                    <a:extLst>
                      <a:ext uri="{FF2B5EF4-FFF2-40B4-BE49-F238E27FC236}">
                        <a16:creationId xmlns:a16="http://schemas.microsoft.com/office/drawing/2014/main" id="{CE71A338-B849-35C5-FF3C-A3BBBCE192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2776" y="2731236"/>
                    <a:ext cx="1061164" cy="54162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70" name="직사각형 2069">
                <a:extLst>
                  <a:ext uri="{FF2B5EF4-FFF2-40B4-BE49-F238E27FC236}">
                    <a16:creationId xmlns:a16="http://schemas.microsoft.com/office/drawing/2014/main" id="{3046D533-ABBC-32BE-091D-AB30F60970E4}"/>
                  </a:ext>
                </a:extLst>
              </p:cNvPr>
              <p:cNvSpPr/>
              <p:nvPr/>
            </p:nvSpPr>
            <p:spPr>
              <a:xfrm>
                <a:off x="2491816" y="2615173"/>
                <a:ext cx="571964" cy="5840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71" name="TextBox 2070">
            <a:extLst>
              <a:ext uri="{FF2B5EF4-FFF2-40B4-BE49-F238E27FC236}">
                <a16:creationId xmlns:a16="http://schemas.microsoft.com/office/drawing/2014/main" id="{CFFEBEF9-97F0-E0E2-92F4-CB887321D162}"/>
              </a:ext>
            </a:extLst>
          </p:cNvPr>
          <p:cNvSpPr txBox="1"/>
          <p:nvPr/>
        </p:nvSpPr>
        <p:spPr>
          <a:xfrm>
            <a:off x="2680446" y="3709975"/>
            <a:ext cx="9404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좌우로 최대한 무게 밸런스를 맞추도록 배치</a:t>
            </a:r>
            <a:endParaRPr lang="en-US" altLang="ko-KR" sz="1400" dirty="0"/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E333FC87-A719-0AB3-89BB-EBDA7269A581}"/>
              </a:ext>
            </a:extLst>
          </p:cNvPr>
          <p:cNvSpPr txBox="1"/>
          <p:nvPr/>
        </p:nvSpPr>
        <p:spPr>
          <a:xfrm>
            <a:off x="2631292" y="4473133"/>
            <a:ext cx="9404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만져야 하는 터치센서와 빛을 인식하는 조도센서</a:t>
            </a:r>
            <a:r>
              <a:rPr lang="en-US" altLang="ko-KR" sz="1400" dirty="0"/>
              <a:t>, </a:t>
            </a:r>
            <a:r>
              <a:rPr lang="ko-KR" altLang="en-US" sz="1400" dirty="0"/>
              <a:t>후방 </a:t>
            </a:r>
            <a:r>
              <a:rPr lang="en-US" altLang="ko-KR" sz="1400" dirty="0"/>
              <a:t>LED</a:t>
            </a:r>
            <a:r>
              <a:rPr lang="ko-KR" altLang="en-US" sz="1400" dirty="0"/>
              <a:t>등을 제외하고 내부의 </a:t>
            </a:r>
            <a:r>
              <a:rPr lang="ko-KR" altLang="en-US" sz="1400" dirty="0" err="1"/>
              <a:t>완충재</a:t>
            </a:r>
            <a:r>
              <a:rPr lang="ko-KR" altLang="en-US" sz="1400" dirty="0"/>
              <a:t> 안쪽에 설치</a:t>
            </a:r>
            <a:endParaRPr lang="en-US" altLang="ko-KR" sz="1400" dirty="0"/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775E4B53-9D42-2BB5-5AB7-3BFCFCED8F31}"/>
              </a:ext>
            </a:extLst>
          </p:cNvPr>
          <p:cNvSpPr txBox="1"/>
          <p:nvPr/>
        </p:nvSpPr>
        <p:spPr>
          <a:xfrm>
            <a:off x="2680445" y="5277278"/>
            <a:ext cx="9404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헬멧 기본 무게 포함 </a:t>
            </a:r>
            <a:r>
              <a:rPr lang="en-US" altLang="ko-KR" sz="1400" dirty="0"/>
              <a:t>500g</a:t>
            </a:r>
            <a:r>
              <a:rPr lang="ko-KR" altLang="en-US" sz="1400" dirty="0"/>
              <a:t>정도로 제작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6659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79B65-B0B8-B9A0-EB05-032C2226D55B}"/>
              </a:ext>
            </a:extLst>
          </p:cNvPr>
          <p:cNvSpPr txBox="1"/>
          <p:nvPr/>
        </p:nvSpPr>
        <p:spPr>
          <a:xfrm>
            <a:off x="501211" y="1310881"/>
            <a:ext cx="3796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아이템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기술성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기본 설계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3BA69F-8903-8548-A940-F1A938DA183B}"/>
              </a:ext>
            </a:extLst>
          </p:cNvPr>
          <p:cNvCxnSpPr>
            <a:cxnSpLocks/>
          </p:cNvCxnSpPr>
          <p:nvPr/>
        </p:nvCxnSpPr>
        <p:spPr>
          <a:xfrm>
            <a:off x="4145280" y="1488332"/>
            <a:ext cx="70123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E79C3660-DE27-B58F-D082-FA11F3B09EC4}"/>
              </a:ext>
            </a:extLst>
          </p:cNvPr>
          <p:cNvSpPr/>
          <p:nvPr/>
        </p:nvSpPr>
        <p:spPr>
          <a:xfrm>
            <a:off x="1030134" y="1975756"/>
            <a:ext cx="1828799" cy="430888"/>
          </a:xfrm>
          <a:custGeom>
            <a:avLst/>
            <a:gdLst>
              <a:gd name="connsiteX0" fmla="*/ 452119 w 2478905"/>
              <a:gd name="connsiteY0" fmla="*/ 0 h 848360"/>
              <a:gd name="connsiteX1" fmla="*/ 580737 w 2478905"/>
              <a:gd name="connsiteY1" fmla="*/ 0 h 848360"/>
              <a:gd name="connsiteX2" fmla="*/ 904238 w 2478905"/>
              <a:gd name="connsiteY2" fmla="*/ 0 h 848360"/>
              <a:gd name="connsiteX3" fmla="*/ 1574665 w 2478905"/>
              <a:gd name="connsiteY3" fmla="*/ 0 h 848360"/>
              <a:gd name="connsiteX4" fmla="*/ 1930400 w 2478905"/>
              <a:gd name="connsiteY4" fmla="*/ 0 h 848360"/>
              <a:gd name="connsiteX5" fmla="*/ 2026785 w 2478905"/>
              <a:gd name="connsiteY5" fmla="*/ 0 h 848360"/>
              <a:gd name="connsiteX6" fmla="*/ 2478905 w 2478905"/>
              <a:gd name="connsiteY6" fmla="*/ 424180 h 848360"/>
              <a:gd name="connsiteX7" fmla="*/ 2026785 w 2478905"/>
              <a:gd name="connsiteY7" fmla="*/ 848360 h 848360"/>
              <a:gd name="connsiteX8" fmla="*/ 1574665 w 2478905"/>
              <a:gd name="connsiteY8" fmla="*/ 848360 h 848360"/>
              <a:gd name="connsiteX9" fmla="*/ 1574665 w 2478905"/>
              <a:gd name="connsiteY9" fmla="*/ 847446 h 848360"/>
              <a:gd name="connsiteX10" fmla="*/ 904238 w 2478905"/>
              <a:gd name="connsiteY10" fmla="*/ 847446 h 848360"/>
              <a:gd name="connsiteX11" fmla="*/ 904238 w 2478905"/>
              <a:gd name="connsiteY11" fmla="*/ 848360 h 848360"/>
              <a:gd name="connsiteX12" fmla="*/ 452119 w 2478905"/>
              <a:gd name="connsiteY12" fmla="*/ 848360 h 848360"/>
              <a:gd name="connsiteX13" fmla="*/ 0 w 2478905"/>
              <a:gd name="connsiteY13" fmla="*/ 424180 h 848360"/>
              <a:gd name="connsiteX14" fmla="*/ 452119 w 2478905"/>
              <a:gd name="connsiteY14" fmla="*/ 0 h 84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78905" h="848360">
                <a:moveTo>
                  <a:pt x="452119" y="0"/>
                </a:moveTo>
                <a:lnTo>
                  <a:pt x="580737" y="0"/>
                </a:lnTo>
                <a:lnTo>
                  <a:pt x="904238" y="0"/>
                </a:lnTo>
                <a:lnTo>
                  <a:pt x="1574665" y="0"/>
                </a:lnTo>
                <a:lnTo>
                  <a:pt x="1930400" y="0"/>
                </a:lnTo>
                <a:lnTo>
                  <a:pt x="2026785" y="0"/>
                </a:lnTo>
                <a:cubicBezTo>
                  <a:pt x="2276484" y="0"/>
                  <a:pt x="2478905" y="189912"/>
                  <a:pt x="2478905" y="424180"/>
                </a:cubicBezTo>
                <a:cubicBezTo>
                  <a:pt x="2478905" y="658448"/>
                  <a:pt x="2276484" y="848360"/>
                  <a:pt x="2026785" y="848360"/>
                </a:cubicBezTo>
                <a:lnTo>
                  <a:pt x="1574665" y="848360"/>
                </a:lnTo>
                <a:lnTo>
                  <a:pt x="1574665" y="847446"/>
                </a:lnTo>
                <a:lnTo>
                  <a:pt x="904238" y="847446"/>
                </a:lnTo>
                <a:lnTo>
                  <a:pt x="904238" y="848360"/>
                </a:lnTo>
                <a:lnTo>
                  <a:pt x="452119" y="848360"/>
                </a:lnTo>
                <a:cubicBezTo>
                  <a:pt x="202421" y="848360"/>
                  <a:pt x="0" y="658448"/>
                  <a:pt x="0" y="424180"/>
                </a:cubicBezTo>
                <a:cubicBezTo>
                  <a:pt x="0" y="189912"/>
                  <a:pt x="202421" y="0"/>
                  <a:pt x="45211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헬멧 디자인 및 설계</a:t>
            </a:r>
          </a:p>
        </p:txBody>
      </p:sp>
      <p:pic>
        <p:nvPicPr>
          <p:cNvPr id="2049" name="_x130255424">
            <a:extLst>
              <a:ext uri="{FF2B5EF4-FFF2-40B4-BE49-F238E27FC236}">
                <a16:creationId xmlns:a16="http://schemas.microsoft.com/office/drawing/2014/main" id="{1528CA03-CA0D-92F4-5FED-19DFD92F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54" y="2611120"/>
            <a:ext cx="2486597" cy="317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5">
            <a:extLst>
              <a:ext uri="{FF2B5EF4-FFF2-40B4-BE49-F238E27FC236}">
                <a16:creationId xmlns:a16="http://schemas.microsoft.com/office/drawing/2014/main" id="{B4E3A9BF-644E-34FF-5EF6-F8EDB89D4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08E2D4-A95E-4864-BEC3-CE651CCD776B}"/>
              </a:ext>
            </a:extLst>
          </p:cNvPr>
          <p:cNvSpPr txBox="1"/>
          <p:nvPr/>
        </p:nvSpPr>
        <p:spPr>
          <a:xfrm>
            <a:off x="2320452" y="574516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후면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055" name="_x130254224">
            <a:extLst>
              <a:ext uri="{FF2B5EF4-FFF2-40B4-BE49-F238E27FC236}">
                <a16:creationId xmlns:a16="http://schemas.microsoft.com/office/drawing/2014/main" id="{86D993C3-4D44-0862-EF5A-B951C9482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44" y="2592387"/>
            <a:ext cx="2887663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_x228308024">
            <a:extLst>
              <a:ext uri="{FF2B5EF4-FFF2-40B4-BE49-F238E27FC236}">
                <a16:creationId xmlns:a16="http://schemas.microsoft.com/office/drawing/2014/main" id="{BDED0485-7C2F-3F7B-E060-87D0DC8E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00" y="2689404"/>
            <a:ext cx="2667000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8">
            <a:extLst>
              <a:ext uri="{FF2B5EF4-FFF2-40B4-BE49-F238E27FC236}">
                <a16:creationId xmlns:a16="http://schemas.microsoft.com/office/drawing/2014/main" id="{F62741BA-9251-D9AB-AD09-741AD015E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7029" y="-345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3A6740-0412-4392-9C18-75676CAC7F70}"/>
              </a:ext>
            </a:extLst>
          </p:cNvPr>
          <p:cNvSpPr txBox="1"/>
          <p:nvPr/>
        </p:nvSpPr>
        <p:spPr>
          <a:xfrm>
            <a:off x="5386391" y="574516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&lt;</a:t>
            </a:r>
            <a:r>
              <a:rPr lang="ko-KR" altLang="en-US" dirty="0"/>
              <a:t>좌측 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29E09-143D-2B56-B86A-BF7286650318}"/>
              </a:ext>
            </a:extLst>
          </p:cNvPr>
          <p:cNvSpPr txBox="1"/>
          <p:nvPr/>
        </p:nvSpPr>
        <p:spPr>
          <a:xfrm>
            <a:off x="8452330" y="5745162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우측 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99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5D2E6393-AD8D-E083-BD70-9676E67FB360}"/>
              </a:ext>
            </a:extLst>
          </p:cNvPr>
          <p:cNvSpPr/>
          <p:nvPr/>
        </p:nvSpPr>
        <p:spPr>
          <a:xfrm>
            <a:off x="8456275" y="348010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B933F631-419A-EF5D-DB7D-EF6555AF05EE}"/>
              </a:ext>
            </a:extLst>
          </p:cNvPr>
          <p:cNvSpPr/>
          <p:nvPr/>
        </p:nvSpPr>
        <p:spPr>
          <a:xfrm>
            <a:off x="711069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3355AAD2-AFCE-4BED-9BED-01C894697D31}"/>
              </a:ext>
            </a:extLst>
          </p:cNvPr>
          <p:cNvSpPr/>
          <p:nvPr/>
        </p:nvSpPr>
        <p:spPr>
          <a:xfrm>
            <a:off x="5765108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1383565-7E3B-899C-4988-19D82BEF1B9A}"/>
              </a:ext>
            </a:extLst>
          </p:cNvPr>
          <p:cNvSpPr/>
          <p:nvPr/>
        </p:nvSpPr>
        <p:spPr>
          <a:xfrm>
            <a:off x="4419524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C522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5957C3D-5FAD-C911-2F43-4D516CAB5DED}"/>
              </a:ext>
            </a:extLst>
          </p:cNvPr>
          <p:cNvSpPr/>
          <p:nvPr/>
        </p:nvSpPr>
        <p:spPr>
          <a:xfrm>
            <a:off x="3073940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0887448-3951-3340-EE12-D5B96A83F894}"/>
              </a:ext>
            </a:extLst>
          </p:cNvPr>
          <p:cNvSpPr/>
          <p:nvPr/>
        </p:nvSpPr>
        <p:spPr>
          <a:xfrm>
            <a:off x="1728356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1F528DF6-2914-4C40-66D5-C4A794F27849}"/>
              </a:ext>
            </a:extLst>
          </p:cNvPr>
          <p:cNvSpPr/>
          <p:nvPr/>
        </p:nvSpPr>
        <p:spPr>
          <a:xfrm>
            <a:off x="382772" y="348011"/>
            <a:ext cx="1294724" cy="606993"/>
          </a:xfrm>
          <a:prstGeom prst="round2SameRect">
            <a:avLst>
              <a:gd name="adj1" fmla="val 18059"/>
              <a:gd name="adj2" fmla="val 0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F7EE9DD-D102-CD83-C4BB-AFD4B68467BB}"/>
              </a:ext>
            </a:extLst>
          </p:cNvPr>
          <p:cNvSpPr/>
          <p:nvPr/>
        </p:nvSpPr>
        <p:spPr>
          <a:xfrm>
            <a:off x="382772" y="797443"/>
            <a:ext cx="11472529" cy="5592724"/>
          </a:xfrm>
          <a:prstGeom prst="roundRect">
            <a:avLst>
              <a:gd name="adj" fmla="val 29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86A23-5641-937C-7BF8-92B5F758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51358" y="4557024"/>
            <a:ext cx="2343298" cy="131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79B65-B0B8-B9A0-EB05-032C2226D55B}"/>
              </a:ext>
            </a:extLst>
          </p:cNvPr>
          <p:cNvSpPr txBox="1"/>
          <p:nvPr/>
        </p:nvSpPr>
        <p:spPr>
          <a:xfrm>
            <a:off x="501211" y="1310881"/>
            <a:ext cx="3796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아이템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기술성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및 기본 설계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3BA69F-8903-8548-A940-F1A938DA183B}"/>
              </a:ext>
            </a:extLst>
          </p:cNvPr>
          <p:cNvCxnSpPr>
            <a:cxnSpLocks/>
          </p:cNvCxnSpPr>
          <p:nvPr/>
        </p:nvCxnSpPr>
        <p:spPr>
          <a:xfrm>
            <a:off x="4145280" y="1488332"/>
            <a:ext cx="70123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5">
            <a:extLst>
              <a:ext uri="{FF2B5EF4-FFF2-40B4-BE49-F238E27FC236}">
                <a16:creationId xmlns:a16="http://schemas.microsoft.com/office/drawing/2014/main" id="{B4E3A9BF-644E-34FF-5EF6-F8EDB89D4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F62741BA-9251-D9AB-AD09-741AD015E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7029" y="-345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FEB44F-0C0E-A69D-8DF9-F8E9FD757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003833"/>
              </p:ext>
            </p:extLst>
          </p:nvPr>
        </p:nvGraphicFramePr>
        <p:xfrm>
          <a:off x="2298641" y="2021661"/>
          <a:ext cx="7594718" cy="3794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44810">
                  <a:extLst>
                    <a:ext uri="{9D8B030D-6E8A-4147-A177-3AD203B41FA5}">
                      <a16:colId xmlns:a16="http://schemas.microsoft.com/office/drawing/2014/main" val="4087111882"/>
                    </a:ext>
                  </a:extLst>
                </a:gridCol>
                <a:gridCol w="2419557">
                  <a:extLst>
                    <a:ext uri="{9D8B030D-6E8A-4147-A177-3AD203B41FA5}">
                      <a16:colId xmlns:a16="http://schemas.microsoft.com/office/drawing/2014/main" val="1446009110"/>
                    </a:ext>
                  </a:extLst>
                </a:gridCol>
                <a:gridCol w="1397966">
                  <a:extLst>
                    <a:ext uri="{9D8B030D-6E8A-4147-A177-3AD203B41FA5}">
                      <a16:colId xmlns:a16="http://schemas.microsoft.com/office/drawing/2014/main" val="1858024980"/>
                    </a:ext>
                  </a:extLst>
                </a:gridCol>
                <a:gridCol w="1532385">
                  <a:extLst>
                    <a:ext uri="{9D8B030D-6E8A-4147-A177-3AD203B41FA5}">
                      <a16:colId xmlns:a16="http://schemas.microsoft.com/office/drawing/2014/main" val="3331389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제품명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제품 사진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83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메인보드 및 </a:t>
                      </a:r>
                      <a:r>
                        <a:rPr lang="en-US" altLang="ko-KR" sz="1200" dirty="0"/>
                        <a:t>WIFI </a:t>
                      </a:r>
                      <a:r>
                        <a:rPr lang="ko-KR" altLang="en-US" sz="1200" dirty="0"/>
                        <a:t>통신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ESP32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5,790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16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충격 감지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충격센서 모듈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SW-420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650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475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밝기 감지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아두이노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CDS </a:t>
                      </a:r>
                      <a:r>
                        <a:rPr lang="ko-KR" altLang="en-US" sz="1200" dirty="0"/>
                        <a:t>조도센서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660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61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터치 인식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스위치 모듈 </a:t>
                      </a:r>
                      <a:r>
                        <a:rPr lang="en-US" altLang="ko-KR" sz="1200" dirty="0"/>
                        <a:t>TTP223B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1,100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GPS</a:t>
                      </a:r>
                      <a:r>
                        <a:rPr lang="ko-KR" altLang="en-US" sz="1200" dirty="0"/>
                        <a:t> 통신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GPS</a:t>
                      </a:r>
                      <a:r>
                        <a:rPr lang="ko-KR" altLang="en-US" sz="1200" dirty="0" err="1"/>
                        <a:t>통신모듈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NEO-6M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13,200</a:t>
                      </a:r>
                      <a:r>
                        <a:rPr lang="ko-KR" altLang="en-US" sz="1200" dirty="0"/>
                        <a:t>원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62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배터리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LiFePO4 26700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3,300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59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배터리</a:t>
                      </a:r>
                      <a:r>
                        <a:rPr lang="en-US" altLang="ko-KR" sz="1200" dirty="0"/>
                        <a:t>-&gt;</a:t>
                      </a:r>
                      <a:r>
                        <a:rPr lang="ko-KR" altLang="en-US" sz="1200" dirty="0"/>
                        <a:t>메인보드 전원공급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승압모듈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XL6009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1,450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8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충전 모듈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TP4056 </a:t>
                      </a:r>
                      <a:r>
                        <a:rPr lang="ko-KR" altLang="en-US" sz="1200" dirty="0"/>
                        <a:t>보호회로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750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512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07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9684</TotalTime>
  <Words>3368</Words>
  <Application>Microsoft Office PowerPoint</Application>
  <PresentationFormat>와이드스크린</PresentationFormat>
  <Paragraphs>813</Paragraphs>
  <Slides>44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Google Sans</vt:lpstr>
      <vt:lpstr>Pretendard</vt:lpstr>
      <vt:lpstr>Pretendard ExtraBold</vt:lpstr>
      <vt:lpstr>맑은 고딕</vt:lpstr>
      <vt:lpstr>함초롬바탕</vt:lpstr>
      <vt:lpstr>Arial</vt:lpstr>
      <vt:lpstr>Bahnschrift Condensed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1번 탭 지도 및 설명 화면</vt:lpstr>
      <vt:lpstr>2번 탭 충전 및 결제 화면</vt:lpstr>
      <vt:lpstr>3번 탭 QR촬영-대여 화면</vt:lpstr>
      <vt:lpstr>4번 탭 문의 및 정책 화면 </vt:lpstr>
      <vt:lpstr>5번 탭 프로필 및 메뉴 화면</vt:lpstr>
      <vt:lpstr>로그인 화면</vt:lpstr>
      <vt:lpstr>회원가입 화면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하연지</cp:lastModifiedBy>
  <cp:revision>142</cp:revision>
  <dcterms:created xsi:type="dcterms:W3CDTF">2021-07-07T10:27:02Z</dcterms:created>
  <dcterms:modified xsi:type="dcterms:W3CDTF">2024-07-01T15:03:40Z</dcterms:modified>
</cp:coreProperties>
</file>